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3" r:id="rId7"/>
    <p:sldId id="261" r:id="rId8"/>
    <p:sldId id="262" r:id="rId9"/>
    <p:sldId id="265" r:id="rId10"/>
    <p:sldId id="264"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62" autoAdjust="0"/>
  </p:normalViewPr>
  <p:slideViewPr>
    <p:cSldViewPr>
      <p:cViewPr varScale="1">
        <p:scale>
          <a:sx n="78" d="100"/>
          <a:sy n="78" d="100"/>
        </p:scale>
        <p:origin x="15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ar-SA"/>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B34F065-1154-456A-91E3-76DE8E75E17B}" type="slidenum">
              <a:rPr lang="ar-SA" smtClean="0"/>
              <a:t>‹#›</a:t>
            </a:fld>
            <a:endParaRPr lang="ar-SA"/>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B8ABB09-4A1D-463E-8065-109CC2B7EFAA}" type="datetimeFigureOut">
              <a:rPr lang="ar-SA" smtClean="0"/>
              <a:t>22/02/1446</a:t>
            </a:fld>
            <a:endParaRPr lang="ar-SA"/>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ar-SA"/>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a:t>الدرس الثاني </a:t>
            </a:r>
            <a:endParaRPr lang="en-US" dirty="0"/>
          </a:p>
        </p:txBody>
      </p:sp>
      <p:sp>
        <p:nvSpPr>
          <p:cNvPr id="3" name="Subtitle 2"/>
          <p:cNvSpPr>
            <a:spLocks noGrp="1"/>
          </p:cNvSpPr>
          <p:nvPr>
            <p:ph type="subTitle" idx="1"/>
          </p:nvPr>
        </p:nvSpPr>
        <p:spPr/>
        <p:txBody>
          <a:bodyPr>
            <a:normAutofit/>
          </a:bodyPr>
          <a:lstStyle/>
          <a:p>
            <a:pPr rtl="1"/>
            <a:r>
              <a:rPr lang="ar-JO" sz="3200" dirty="0"/>
              <a:t> الغلاف الحيوي </a:t>
            </a:r>
          </a:p>
          <a:p>
            <a:pPr rtl="1"/>
            <a:r>
              <a:rPr lang="ar-JO" sz="3200" dirty="0">
                <a:latin typeface="Traditional Arabic" pitchFamily="18" charset="-78"/>
                <a:cs typeface="Traditional Arabic" pitchFamily="18" charset="-78"/>
              </a:rPr>
              <a:t>إعداد الأستاذ إبراهيم صوالحة</a:t>
            </a:r>
            <a:endParaRPr lang="en-US" sz="3200" dirty="0">
              <a:latin typeface="Traditional Arabic" pitchFamily="18" charset="-78"/>
              <a:cs typeface="Traditional Arabic" pitchFamily="18" charset="-78"/>
            </a:endParaRPr>
          </a:p>
        </p:txBody>
      </p:sp>
      <p:pic>
        <p:nvPicPr>
          <p:cNvPr id="4" name="Picture 3">
            <a:extLst>
              <a:ext uri="{FF2B5EF4-FFF2-40B4-BE49-F238E27FC236}">
                <a16:creationId xmlns:a16="http://schemas.microsoft.com/office/drawing/2014/main" id="{8021F94A-2844-D1E1-55D6-E09FF26F97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7904" y="593204"/>
            <a:ext cx="1528942" cy="1556792"/>
          </a:xfrm>
          <a:prstGeom prst="rect">
            <a:avLst/>
          </a:prstGeom>
        </p:spPr>
      </p:pic>
    </p:spTree>
    <p:extLst>
      <p:ext uri="{BB962C8B-B14F-4D97-AF65-F5344CB8AC3E}">
        <p14:creationId xmlns:p14="http://schemas.microsoft.com/office/powerpoint/2010/main" val="1043477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endParaRPr lang="ar-JO" sz="2800" dirty="0"/>
          </a:p>
          <a:p>
            <a:pPr algn="r" rtl="1"/>
            <a:r>
              <a:rPr lang="ar-JO" sz="2800" dirty="0"/>
              <a:t>1- بسبب عدم وجود سياسة واضحة للموارد الرعوية.</a:t>
            </a:r>
          </a:p>
          <a:p>
            <a:pPr algn="r" rtl="1"/>
            <a:endParaRPr lang="ar-JO" sz="2800" dirty="0"/>
          </a:p>
          <a:p>
            <a:pPr algn="r" rtl="1"/>
            <a:r>
              <a:rPr lang="ar-JO" sz="2800" dirty="0"/>
              <a:t>2- وبسبب تغير استخدامات الأراضي.</a:t>
            </a:r>
          </a:p>
          <a:p>
            <a:pPr algn="r" rtl="1"/>
            <a:endParaRPr lang="ar-JO" sz="2800" dirty="0"/>
          </a:p>
          <a:p>
            <a:pPr algn="r" rtl="1"/>
            <a:r>
              <a:rPr lang="ar-JO" sz="2800" dirty="0"/>
              <a:t>3- وبسبب استمرار استخدام النظم الرعوية القديمة.</a:t>
            </a:r>
            <a:endParaRPr lang="en-US" sz="2800" dirty="0"/>
          </a:p>
        </p:txBody>
      </p:sp>
      <p:sp>
        <p:nvSpPr>
          <p:cNvPr id="3" name="Title 2"/>
          <p:cNvSpPr>
            <a:spLocks noGrp="1"/>
          </p:cNvSpPr>
          <p:nvPr>
            <p:ph type="title"/>
          </p:nvPr>
        </p:nvSpPr>
        <p:spPr/>
        <p:txBody>
          <a:bodyPr/>
          <a:lstStyle/>
          <a:p>
            <a:r>
              <a:rPr lang="ar-JO" dirty="0"/>
              <a:t>وضح: يعاني الأردن من مشكلات الرعي الجائر.</a:t>
            </a:r>
            <a:endParaRPr lang="en-US" dirty="0"/>
          </a:p>
        </p:txBody>
      </p:sp>
    </p:spTree>
    <p:extLst>
      <p:ext uri="{BB962C8B-B14F-4D97-AF65-F5344CB8AC3E}">
        <p14:creationId xmlns:p14="http://schemas.microsoft.com/office/powerpoint/2010/main" val="4215402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endParaRPr lang="ar-JO" sz="2800" dirty="0"/>
          </a:p>
          <a:p>
            <a:pPr algn="r" rtl="1"/>
            <a:r>
              <a:rPr lang="ar-JO" sz="2800" dirty="0"/>
              <a:t>هو الوسط الذي تعيشُ فيه الكائناتُ الحيَّةُ، وتتفاعل فيه الأنظمة المكوّنة للكرة الأرضيَّةِ، ويمتدُّ منْ أخفض عمق في المحيطات (خندق ماريانا في المحيط الهادي</a:t>
            </a:r>
            <a:r>
              <a:rPr lang="en-US" sz="2800" dirty="0"/>
              <a:t> </a:t>
            </a:r>
            <a:r>
              <a:rPr lang="en-US" sz="2800"/>
              <a:t>(10.984m</a:t>
            </a:r>
            <a:r>
              <a:rPr lang="en-US" sz="2800" dirty="0"/>
              <a:t>) </a:t>
            </a:r>
            <a:r>
              <a:rPr lang="ar-JO" sz="2800" dirty="0"/>
              <a:t> تحت مستوى سطح البحر إلى أعلى ارتفاع على سطح الأرضِ (قمَّةِ جبل إيفرست في جبال الهملايا)(</a:t>
            </a:r>
            <a:r>
              <a:rPr lang="en-US" sz="2800" dirty="0"/>
              <a:t>8.848m</a:t>
            </a:r>
            <a:r>
              <a:rPr lang="ar-JO" sz="2800" dirty="0"/>
              <a:t>)</a:t>
            </a:r>
            <a:r>
              <a:rPr lang="en-US" sz="2800" dirty="0"/>
              <a:t> </a:t>
            </a:r>
            <a:r>
              <a:rPr lang="ar-JO" sz="2800" dirty="0"/>
              <a:t>فوق مستوى سطح البحر. </a:t>
            </a:r>
            <a:endParaRPr lang="en-US" sz="2800" dirty="0"/>
          </a:p>
        </p:txBody>
      </p:sp>
      <p:sp>
        <p:nvSpPr>
          <p:cNvPr id="3" name="Title 2"/>
          <p:cNvSpPr>
            <a:spLocks noGrp="1"/>
          </p:cNvSpPr>
          <p:nvPr>
            <p:ph type="title"/>
          </p:nvPr>
        </p:nvSpPr>
        <p:spPr/>
        <p:txBody>
          <a:bodyPr/>
          <a:lstStyle/>
          <a:p>
            <a:r>
              <a:rPr lang="ar-JO" dirty="0"/>
              <a:t>تعريف الغلاف الحيوي</a:t>
            </a:r>
            <a:endParaRPr lang="en-US" dirty="0"/>
          </a:p>
        </p:txBody>
      </p:sp>
    </p:spTree>
    <p:extLst>
      <p:ext uri="{BB962C8B-B14F-4D97-AF65-F5344CB8AC3E}">
        <p14:creationId xmlns:p14="http://schemas.microsoft.com/office/powerpoint/2010/main" val="1517157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9" y="1988840"/>
            <a:ext cx="8424936" cy="4680519"/>
          </a:xfrm>
        </p:spPr>
        <p:txBody>
          <a:bodyPr>
            <a:normAutofit/>
          </a:bodyPr>
          <a:lstStyle/>
          <a:p>
            <a:pPr algn="r" rtl="1"/>
            <a:r>
              <a:rPr lang="ar-JO" sz="2800" dirty="0"/>
              <a:t>1- المكوناتِ الحيَّةِ: وتشمل:</a:t>
            </a:r>
          </a:p>
          <a:p>
            <a:pPr marL="514350" indent="-514350" algn="r" rtl="1">
              <a:buAutoNum type="arabic1Minus"/>
            </a:pPr>
            <a:r>
              <a:rPr lang="ar-JO" sz="2800" dirty="0"/>
              <a:t>الإنسان والحيوانات والنباتات والكائنات الأولية (الطحالب والبكتيريا والفطريَّاتِ).</a:t>
            </a:r>
          </a:p>
          <a:p>
            <a:pPr marL="514350" indent="-514350" algn="r" rtl="1">
              <a:buAutoNum type="arabic1Minus"/>
            </a:pPr>
            <a:r>
              <a:rPr lang="ar-JO" sz="2800" dirty="0"/>
              <a:t> وتختلفُ هذه الكائنات في حجومها وأشكالها والبيئة التي تعيش فيها.</a:t>
            </a:r>
          </a:p>
          <a:p>
            <a:pPr algn="r" rtl="1"/>
            <a:endParaRPr lang="ar-JO" sz="2800" dirty="0"/>
          </a:p>
          <a:p>
            <a:pPr algn="r" rtl="1"/>
            <a:r>
              <a:rPr lang="ar-JO" sz="2800" dirty="0"/>
              <a:t>2- المكوّناتِ غيرِ الحَيَّةِ: وتشمل:</a:t>
            </a:r>
          </a:p>
          <a:p>
            <a:pPr marL="0" indent="0" algn="r" rtl="1">
              <a:buNone/>
            </a:pPr>
            <a:r>
              <a:rPr lang="ar-JO" sz="2800" dirty="0"/>
              <a:t> أ- الغلاف الغازي.</a:t>
            </a:r>
          </a:p>
          <a:p>
            <a:pPr marL="0" indent="0" algn="r" rtl="1">
              <a:buNone/>
            </a:pPr>
            <a:r>
              <a:rPr lang="ar-JO" sz="2800" dirty="0"/>
              <a:t> ب- الغلاف الصخري.</a:t>
            </a:r>
          </a:p>
          <a:p>
            <a:pPr marL="0" indent="0" algn="r" rtl="1">
              <a:buNone/>
            </a:pPr>
            <a:r>
              <a:rPr lang="ar-JO" sz="2800" dirty="0"/>
              <a:t> ج- الغلاف المائي.</a:t>
            </a:r>
            <a:endParaRPr lang="en-US" sz="2800" dirty="0"/>
          </a:p>
        </p:txBody>
      </p:sp>
      <p:sp>
        <p:nvSpPr>
          <p:cNvPr id="3" name="Title 2"/>
          <p:cNvSpPr>
            <a:spLocks noGrp="1"/>
          </p:cNvSpPr>
          <p:nvPr>
            <p:ph type="title"/>
          </p:nvPr>
        </p:nvSpPr>
        <p:spPr/>
        <p:txBody>
          <a:bodyPr/>
          <a:lstStyle/>
          <a:p>
            <a:r>
              <a:rPr lang="ar-JO" dirty="0"/>
              <a:t>مكونات الغلاف الحيوي</a:t>
            </a:r>
            <a:endParaRPr lang="en-US" dirty="0"/>
          </a:p>
        </p:txBody>
      </p:sp>
    </p:spTree>
    <p:extLst>
      <p:ext uri="{BB962C8B-B14F-4D97-AF65-F5344CB8AC3E}">
        <p14:creationId xmlns:p14="http://schemas.microsoft.com/office/powerpoint/2010/main" val="151268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1772816"/>
            <a:ext cx="7745505" cy="4680520"/>
          </a:xfrm>
        </p:spPr>
        <p:txBody>
          <a:bodyPr>
            <a:noAutofit/>
          </a:bodyPr>
          <a:lstStyle/>
          <a:p>
            <a:pPr algn="r" rtl="1"/>
            <a:endParaRPr lang="ar-JO" dirty="0"/>
          </a:p>
          <a:p>
            <a:pPr marL="0" indent="0" algn="r" rtl="1">
              <a:buNone/>
            </a:pPr>
            <a:r>
              <a:rPr lang="ar-JO" dirty="0"/>
              <a:t>1- تجري في الغلاف الحيوي جميع عمليات تبادل العناصر الضرورية لعيش الكائنات الحية. </a:t>
            </a:r>
            <a:r>
              <a:rPr lang="ar-JO" u="sng" dirty="0"/>
              <a:t>مثل</a:t>
            </a:r>
            <a:r>
              <a:rPr lang="ar-JO" dirty="0"/>
              <a:t>:</a:t>
            </a:r>
          </a:p>
          <a:p>
            <a:pPr marL="0" indent="0" algn="r" rtl="1">
              <a:buNone/>
            </a:pPr>
            <a:r>
              <a:rPr lang="ar-JO" dirty="0"/>
              <a:t> (دورة الماء، دورة الكربون، دورة الأكسجين، دورة النيتروجين، دورة الفسفور).</a:t>
            </a:r>
          </a:p>
          <a:p>
            <a:pPr marL="0" indent="0" algn="r" rtl="1">
              <a:buNone/>
            </a:pPr>
            <a:endParaRPr lang="ar-JO" dirty="0"/>
          </a:p>
          <a:p>
            <a:pPr marL="0" indent="0" algn="r" rtl="1">
              <a:buNone/>
            </a:pPr>
            <a:r>
              <a:rPr lang="ar-JO" dirty="0"/>
              <a:t>2- والتي تحدث فيه التغيرات الفيزيائية والكيميائية التي تطرأ على المواد غير الحية؛ </a:t>
            </a:r>
            <a:r>
              <a:rPr lang="ar-JO" u="sng" dirty="0"/>
              <a:t>مثل</a:t>
            </a:r>
            <a:r>
              <a:rPr lang="ar-JO" dirty="0"/>
              <a:t>: </a:t>
            </a:r>
          </a:p>
          <a:p>
            <a:pPr marL="0" indent="0" algn="r" rtl="1">
              <a:buNone/>
            </a:pPr>
            <a:r>
              <a:rPr lang="ar-JO" dirty="0"/>
              <a:t>أ- عمليَّاتِ التجوية ( بفعل العمليَّاتِ الجوِّيَّةِ).</a:t>
            </a:r>
          </a:p>
          <a:p>
            <a:pPr marL="0" indent="0" algn="r" rtl="1">
              <a:buNone/>
            </a:pPr>
            <a:r>
              <a:rPr lang="ar-JO" dirty="0"/>
              <a:t>ب- التعرية (بفعل الرياح والمياه والجليد والإنسان).</a:t>
            </a:r>
          </a:p>
          <a:p>
            <a:pPr marL="0" indent="0" algn="r" rtl="1">
              <a:buNone/>
            </a:pPr>
            <a:r>
              <a:rPr lang="ar-JO" dirty="0"/>
              <a:t>ج- التلوث البيئي، التي تُؤثر في المكونات غير الحية.</a:t>
            </a:r>
            <a:endParaRPr lang="en-US" dirty="0"/>
          </a:p>
        </p:txBody>
      </p:sp>
      <p:sp>
        <p:nvSpPr>
          <p:cNvPr id="3" name="Title 2"/>
          <p:cNvSpPr>
            <a:spLocks noGrp="1"/>
          </p:cNvSpPr>
          <p:nvPr>
            <p:ph type="title"/>
          </p:nvPr>
        </p:nvSpPr>
        <p:spPr/>
        <p:txBody>
          <a:bodyPr/>
          <a:lstStyle/>
          <a:p>
            <a:pPr rtl="1"/>
            <a:r>
              <a:rPr lang="ar-JO" dirty="0"/>
              <a:t>أهمية الغلاف الحيوي</a:t>
            </a:r>
            <a:endParaRPr lang="en-US" dirty="0"/>
          </a:p>
        </p:txBody>
      </p:sp>
    </p:spTree>
    <p:extLst>
      <p:ext uri="{BB962C8B-B14F-4D97-AF65-F5344CB8AC3E}">
        <p14:creationId xmlns:p14="http://schemas.microsoft.com/office/powerpoint/2010/main" val="4107887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772816"/>
            <a:ext cx="8568952" cy="5085184"/>
          </a:xfrm>
        </p:spPr>
        <p:txBody>
          <a:bodyPr>
            <a:normAutofit/>
          </a:bodyPr>
          <a:lstStyle/>
          <a:p>
            <a:pPr algn="r" rtl="1"/>
            <a:endParaRPr lang="ar-JO" dirty="0"/>
          </a:p>
          <a:p>
            <a:pPr algn="r" rtl="1"/>
            <a:r>
              <a:rPr lang="ar-JO" u="sng" dirty="0"/>
              <a:t>أولًا: العوامل الطبيعية</a:t>
            </a:r>
            <a:r>
              <a:rPr lang="ar-JO" dirty="0"/>
              <a:t>: وهي التي لا دخل للإنسان في حدوثها؛ مثل: البراكين، الزلازل، الفيضانات ، والعواصف والأعاصير.</a:t>
            </a:r>
          </a:p>
          <a:p>
            <a:pPr algn="r" rtl="1"/>
            <a:r>
              <a:rPr lang="ar-JO" u="sng" dirty="0"/>
              <a:t>ثانيا: العوامل البشرية</a:t>
            </a:r>
            <a:r>
              <a:rPr lang="ar-JO" dirty="0"/>
              <a:t>: هي التغيرات التي أحدثتها أنشطة الإنسان المختلفة في الغلاف الحيوي.</a:t>
            </a:r>
          </a:p>
          <a:p>
            <a:pPr marL="0" indent="0" algn="r" rtl="1">
              <a:buNone/>
            </a:pPr>
            <a:endParaRPr lang="ar-JO" dirty="0"/>
          </a:p>
          <a:p>
            <a:pPr marL="0" indent="0" algn="r" rtl="1">
              <a:buNone/>
            </a:pPr>
            <a:r>
              <a:rPr lang="ar-JO" u="sng" dirty="0"/>
              <a:t>ومنها</a:t>
            </a:r>
            <a:r>
              <a:rPr lang="ar-JO" dirty="0"/>
              <a:t>:</a:t>
            </a:r>
          </a:p>
          <a:p>
            <a:pPr marL="0" indent="0" algn="r" rtl="1">
              <a:buNone/>
            </a:pPr>
            <a:r>
              <a:rPr lang="ar-JO" dirty="0"/>
              <a:t>1-  </a:t>
            </a:r>
            <a:r>
              <a:rPr lang="ar-JO" u="sng" dirty="0"/>
              <a:t>التوسع العمراني العشوائي </a:t>
            </a:r>
            <a:r>
              <a:rPr lang="ar-JO" dirty="0"/>
              <a:t>على حساب الأراضي الزراعية والغابات والمراعي. </a:t>
            </a:r>
          </a:p>
          <a:p>
            <a:pPr marL="0" indent="0" algn="r" rtl="1">
              <a:buNone/>
            </a:pPr>
            <a:r>
              <a:rPr lang="ar-JO" dirty="0"/>
              <a:t>2- </a:t>
            </a:r>
            <a:r>
              <a:rPr lang="ar-JO" u="sng" dirty="0"/>
              <a:t>التلوث بأشكاله كلها </a:t>
            </a:r>
            <a:r>
              <a:rPr lang="ar-JO" dirty="0"/>
              <a:t>(تلوثُ: الماء، الهواء، التربة).</a:t>
            </a:r>
          </a:p>
        </p:txBody>
      </p:sp>
      <p:sp>
        <p:nvSpPr>
          <p:cNvPr id="3" name="Title 2"/>
          <p:cNvSpPr>
            <a:spLocks noGrp="1"/>
          </p:cNvSpPr>
          <p:nvPr>
            <p:ph type="title"/>
          </p:nvPr>
        </p:nvSpPr>
        <p:spPr/>
        <p:txBody>
          <a:bodyPr/>
          <a:lstStyle/>
          <a:p>
            <a:pPr rtl="1"/>
            <a:r>
              <a:rPr lang="ar-JO" dirty="0"/>
              <a:t>العوامل المؤثرة في الغلاف الحيوي</a:t>
            </a:r>
            <a:endParaRPr lang="en-US" dirty="0"/>
          </a:p>
        </p:txBody>
      </p:sp>
    </p:spTree>
    <p:extLst>
      <p:ext uri="{BB962C8B-B14F-4D97-AF65-F5344CB8AC3E}">
        <p14:creationId xmlns:p14="http://schemas.microsoft.com/office/powerpoint/2010/main" val="183019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r" rtl="1">
              <a:buNone/>
            </a:pPr>
            <a:r>
              <a:rPr lang="ar-JO" dirty="0"/>
              <a:t>3- </a:t>
            </a:r>
            <a:r>
              <a:rPr lang="ar-JO" u="sng" dirty="0"/>
              <a:t>الإفراط  في استخدام المبيدات والأسمدة الكيماوية</a:t>
            </a:r>
            <a:r>
              <a:rPr lang="ar-JO" dirty="0"/>
              <a:t>، مما يؤدّي إلى زيادةِ السُّميَّةِ في التربة والنبات.</a:t>
            </a:r>
          </a:p>
          <a:p>
            <a:pPr marL="0" indent="0" algn="r" rtl="1">
              <a:buNone/>
            </a:pPr>
            <a:endParaRPr lang="ar-JO" dirty="0"/>
          </a:p>
          <a:p>
            <a:pPr marL="0" indent="0" algn="r" rtl="1">
              <a:buNone/>
            </a:pPr>
            <a:r>
              <a:rPr lang="ar-JO" dirty="0"/>
              <a:t>4- </a:t>
            </a:r>
            <a:r>
              <a:rPr lang="ar-JO" u="sng" dirty="0"/>
              <a:t>التبدلُ النَّباتي</a:t>
            </a:r>
            <a:r>
              <a:rPr lang="ar-JO" dirty="0"/>
              <a:t>: هي عملية تحول مساحاتٍ كبيرةٍ من الغاباتِ إلى حشائش ثم إلى نباتات صحراوية بفعل تغير الظروف المناخية وتعديلات الإنسان على البيئة.</a:t>
            </a:r>
          </a:p>
          <a:p>
            <a:pPr marL="0" indent="0" algn="r" rtl="1">
              <a:buNone/>
            </a:pPr>
            <a:endParaRPr lang="ar-JO" dirty="0"/>
          </a:p>
          <a:p>
            <a:pPr marL="0" indent="0" algn="r" rtl="1">
              <a:buNone/>
            </a:pPr>
            <a:r>
              <a:rPr lang="ar-JO" dirty="0"/>
              <a:t>5- </a:t>
            </a:r>
            <a:r>
              <a:rPr lang="ar-JO" u="sng" dirty="0"/>
              <a:t>الرعي الجائر </a:t>
            </a:r>
            <a:r>
              <a:rPr lang="ar-JO" dirty="0"/>
              <a:t>: زيادة أعدادِ الحيوانات في المراعي أكثر من طاقاتها الاستيعابية، مما يؤدي إلى استنزاف أعشاب المراعي، وتعرُّض تربتها للتعرية والتصحر.</a:t>
            </a:r>
            <a:endParaRPr lang="en-US" dirty="0"/>
          </a:p>
          <a:p>
            <a:pPr marL="0" indent="0" algn="r" rtl="1">
              <a:buNone/>
            </a:pP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007375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5" y="2060848"/>
            <a:ext cx="8208912" cy="4392487"/>
          </a:xfrm>
        </p:spPr>
        <p:txBody>
          <a:bodyPr>
            <a:normAutofit/>
          </a:bodyPr>
          <a:lstStyle/>
          <a:p>
            <a:pPr algn="r" rtl="1"/>
            <a:r>
              <a:rPr lang="ar-JO" dirty="0"/>
              <a:t>1) اتباع طريقة (العائد المستدام للغاباتِ) تُستخدم هذه التقنيةُ في كثير من البلدان، حيثُ يتم القطع المنظم للغابات، باختيار عشر مساحة الغاباتِ فقط للاستخدام وإعادة زراعتها.</a:t>
            </a:r>
          </a:p>
          <a:p>
            <a:pPr algn="r" rtl="1"/>
            <a:r>
              <a:rPr lang="ar-JO" dirty="0"/>
              <a:t>2) استخدام أساليب الدورات الزراعية: هي نظام تتابع زراعة مجموعاتٍ مُعيَّنةٍ من المحاصيل على مساحة محددة من الأرض ؛ وذلك للمُحافظة على المكوّنات الغذائيَّة في التربة، والقضاء على الآفات الزراعية كالحشائش الضارة والحشرات الطفيلية والأمراض.</a:t>
            </a:r>
          </a:p>
          <a:p>
            <a:pPr algn="r" rtl="1"/>
            <a:r>
              <a:rPr lang="ar-JO" dirty="0"/>
              <a:t>3) وقفُ الزحف العمراني على الأراضي الزراعية : من خلال: إيقاف منح رخص البناء على الأراضي الزراعية، وإلزام المواطنين بالبناء العمودي بدلا من الأفقي، وتوجيه التوسع الحضري في المستقبل الى المناطق غير الصالحة للزراعة، </a:t>
            </a:r>
          </a:p>
        </p:txBody>
      </p:sp>
      <p:sp>
        <p:nvSpPr>
          <p:cNvPr id="3" name="Title 2"/>
          <p:cNvSpPr>
            <a:spLocks noGrp="1"/>
          </p:cNvSpPr>
          <p:nvPr>
            <p:ph type="title"/>
          </p:nvPr>
        </p:nvSpPr>
        <p:spPr>
          <a:xfrm>
            <a:off x="251520" y="570156"/>
            <a:ext cx="8784976" cy="1054250"/>
          </a:xfrm>
        </p:spPr>
        <p:txBody>
          <a:bodyPr/>
          <a:lstStyle/>
          <a:p>
            <a:pPr rtl="1"/>
            <a:r>
              <a:rPr lang="ar-JO" dirty="0"/>
              <a:t>طرق المحافظة على الغلاف الحيوي</a:t>
            </a:r>
            <a:endParaRPr lang="en-US" dirty="0"/>
          </a:p>
        </p:txBody>
      </p:sp>
    </p:spTree>
    <p:extLst>
      <p:ext uri="{BB962C8B-B14F-4D97-AF65-F5344CB8AC3E}">
        <p14:creationId xmlns:p14="http://schemas.microsoft.com/office/powerpoint/2010/main" val="645283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endParaRPr lang="ar-JO" dirty="0"/>
          </a:p>
          <a:p>
            <a:pPr algn="r" rtl="1"/>
            <a:r>
              <a:rPr lang="ar-JO" dirty="0"/>
              <a:t>4) حماية الغلاف الحيوي من التلوث: من خلال الالتزامات القانونية الدولية للحد من انبعاث غازات الدفيئة. والاعتماد على الطاقة المتجدّدة مثل الطاقة الشمسية والمائية وطاقة الرياح، وتطوير وسائل النقل العام، والعمل على سن التشريعات التي تمنع القاء النفايات في الأنهار والبحار والغابات، وتدوير النفايات الصلبة، وتنظيم حملات توعية تنذر بمخاطرِ تلوث الغلاف الحيوي.</a:t>
            </a:r>
          </a:p>
          <a:p>
            <a:pPr marL="0" indent="0" algn="r" rtl="1">
              <a:buNone/>
            </a:pPr>
            <a:endParaRPr lang="ar-JO" dirty="0"/>
          </a:p>
          <a:p>
            <a:pPr algn="r" rtl="1"/>
            <a:r>
              <a:rPr lang="ar-JO" dirty="0"/>
              <a:t>5) التشجير: هو زيادة المساحة الخضراء بما يتلاءم مع الظروف المناخية، كزراعة شجرة «</a:t>
            </a:r>
            <a:r>
              <a:rPr lang="ar-JO" dirty="0" err="1"/>
              <a:t>المورينجا</a:t>
            </a:r>
            <a:r>
              <a:rPr lang="ar-JO" dirty="0"/>
              <a:t>» في الأردن.</a:t>
            </a:r>
            <a:endParaRPr lang="en-US" dirty="0"/>
          </a:p>
          <a:p>
            <a:pPr algn="r" rtl="1"/>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004796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endParaRPr lang="ar-JO" sz="2800" dirty="0"/>
          </a:p>
          <a:p>
            <a:pPr algn="r" rtl="1"/>
            <a:r>
              <a:rPr lang="ar-JO" sz="2800" dirty="0"/>
              <a:t>شجرة تنمو في المناخ الجاف والتربة الفقيرة قليلة المياه، وتتميز بمقاومتها للأوبئة والأمراض، وتدخل في صنع أعلاف الحيوانات، وفي صناعة مستحضرات العناية الشخصية.</a:t>
            </a:r>
            <a:endParaRPr lang="en-US" sz="2800" dirty="0"/>
          </a:p>
        </p:txBody>
      </p:sp>
      <p:sp>
        <p:nvSpPr>
          <p:cNvPr id="3" name="Title 2"/>
          <p:cNvSpPr>
            <a:spLocks noGrp="1"/>
          </p:cNvSpPr>
          <p:nvPr>
            <p:ph type="title"/>
          </p:nvPr>
        </p:nvSpPr>
        <p:spPr/>
        <p:txBody>
          <a:bodyPr/>
          <a:lstStyle/>
          <a:p>
            <a:pPr rtl="1"/>
            <a:r>
              <a:rPr lang="ar-JO" dirty="0"/>
              <a:t>عرف شجرة </a:t>
            </a:r>
            <a:r>
              <a:rPr lang="ar-JO" dirty="0" err="1"/>
              <a:t>المورينجا</a:t>
            </a:r>
            <a:r>
              <a:rPr lang="ar-JO" dirty="0"/>
              <a:t>.</a:t>
            </a:r>
            <a:endParaRPr lang="en-US" dirty="0"/>
          </a:p>
        </p:txBody>
      </p:sp>
    </p:spTree>
    <p:extLst>
      <p:ext uri="{BB962C8B-B14F-4D97-AF65-F5344CB8AC3E}">
        <p14:creationId xmlns:p14="http://schemas.microsoft.com/office/powerpoint/2010/main" val="112105819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57</TotalTime>
  <Words>601</Words>
  <Application>Microsoft Office PowerPoint</Application>
  <PresentationFormat>On-screen Show (4:3)</PresentationFormat>
  <Paragraphs>55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Book Antiqua</vt:lpstr>
      <vt:lpstr>Traditional Arabic</vt:lpstr>
      <vt:lpstr>Wingdings</vt:lpstr>
      <vt:lpstr>Hardcover</vt:lpstr>
      <vt:lpstr>الدرس الثاني </vt:lpstr>
      <vt:lpstr>تعريف الغلاف الحيوي</vt:lpstr>
      <vt:lpstr>مكونات الغلاف الحيوي</vt:lpstr>
      <vt:lpstr>أهمية الغلاف الحيوي</vt:lpstr>
      <vt:lpstr>العوامل المؤثرة في الغلاف الحيوي</vt:lpstr>
      <vt:lpstr>PowerPoint Presentation</vt:lpstr>
      <vt:lpstr>طرق المحافظة على الغلاف الحيوي</vt:lpstr>
      <vt:lpstr>PowerPoint Presentation</vt:lpstr>
      <vt:lpstr>عرف شجرة المورينجا.</vt:lpstr>
      <vt:lpstr>وضح: يعاني الأردن من مشكلات الرعي الجائر.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الثاني </dc:title>
  <dc:creator>sawal</dc:creator>
  <cp:lastModifiedBy>ahmad alhossain</cp:lastModifiedBy>
  <cp:revision>8</cp:revision>
  <dcterms:created xsi:type="dcterms:W3CDTF">2023-09-14T05:11:26Z</dcterms:created>
  <dcterms:modified xsi:type="dcterms:W3CDTF">2024-08-27T12:12:44Z</dcterms:modified>
</cp:coreProperties>
</file>