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B8ABB09-4A1D-463E-8065-109CC2B7EFAA}" type="datetimeFigureOut">
              <a:rPr lang="ar-SA" smtClean="0"/>
              <a:t>22/02/1446</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22/02/1446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t>22/02/1446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22/02/1446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t>22/02/1446</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a:t>الدرس الثالث</a:t>
            </a:r>
            <a:endParaRPr lang="en-US" dirty="0"/>
          </a:p>
        </p:txBody>
      </p:sp>
      <p:sp>
        <p:nvSpPr>
          <p:cNvPr id="3" name="Subtitle 2"/>
          <p:cNvSpPr>
            <a:spLocks noGrp="1"/>
          </p:cNvSpPr>
          <p:nvPr>
            <p:ph type="subTitle" idx="1"/>
          </p:nvPr>
        </p:nvSpPr>
        <p:spPr/>
        <p:txBody>
          <a:bodyPr>
            <a:normAutofit/>
          </a:bodyPr>
          <a:lstStyle/>
          <a:p>
            <a:r>
              <a:rPr lang="ar-JO" sz="3200" dirty="0"/>
              <a:t>التنوع الحيوي</a:t>
            </a:r>
          </a:p>
          <a:p>
            <a:r>
              <a:rPr lang="ar-JO" sz="3200" dirty="0">
                <a:latin typeface="Traditional Arabic" pitchFamily="18" charset="-78"/>
                <a:cs typeface="Traditional Arabic" pitchFamily="18" charset="-78"/>
              </a:rPr>
              <a:t>إعداد الأستاذ إبراهيم صوالحة</a:t>
            </a:r>
            <a:endParaRPr lang="en-US" sz="3200" dirty="0">
              <a:latin typeface="Traditional Arabic" pitchFamily="18" charset="-78"/>
              <a:cs typeface="Traditional Arabic" pitchFamily="18" charset="-78"/>
            </a:endParaRPr>
          </a:p>
          <a:p>
            <a:endParaRPr lang="en-US" sz="3200" dirty="0"/>
          </a:p>
        </p:txBody>
      </p:sp>
      <p:pic>
        <p:nvPicPr>
          <p:cNvPr id="4" name="Picture 3">
            <a:extLst>
              <a:ext uri="{FF2B5EF4-FFF2-40B4-BE49-F238E27FC236}">
                <a16:creationId xmlns:a16="http://schemas.microsoft.com/office/drawing/2014/main" id="{D37EBBDC-0593-D7C0-A855-14470F7340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94753" y="892122"/>
            <a:ext cx="1528942" cy="1556792"/>
          </a:xfrm>
          <a:prstGeom prst="rect">
            <a:avLst/>
          </a:prstGeom>
        </p:spPr>
      </p:pic>
    </p:spTree>
    <p:extLst>
      <p:ext uri="{BB962C8B-B14F-4D97-AF65-F5344CB8AC3E}">
        <p14:creationId xmlns:p14="http://schemas.microsoft.com/office/powerpoint/2010/main" val="3457387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التنوع الحيوي في الأردن</a:t>
            </a:r>
            <a:endParaRPr lang="en-US" dirty="0"/>
          </a:p>
        </p:txBody>
      </p:sp>
      <p:sp>
        <p:nvSpPr>
          <p:cNvPr id="3" name="Content Placeholder 2"/>
          <p:cNvSpPr>
            <a:spLocks noGrp="1"/>
          </p:cNvSpPr>
          <p:nvPr>
            <p:ph idx="1"/>
          </p:nvPr>
        </p:nvSpPr>
        <p:spPr>
          <a:xfrm>
            <a:off x="457200" y="2780928"/>
            <a:ext cx="8229600" cy="3543672"/>
          </a:xfrm>
        </p:spPr>
        <p:txBody>
          <a:bodyPr>
            <a:normAutofit/>
          </a:bodyPr>
          <a:lstStyle/>
          <a:p>
            <a:pPr algn="r" rtl="1"/>
            <a:r>
              <a:rPr lang="ar-JO" sz="3200" dirty="0"/>
              <a:t>تمتاز بوجودِ مجموعة من النباتات والحيوانات التي تتلاءم طبيعة أجسامها وتكوينها مع البيئة الموجودة فيها.</a:t>
            </a:r>
          </a:p>
          <a:p>
            <a:pPr algn="r" rtl="1"/>
            <a:endParaRPr lang="ar-JO" sz="3200" dirty="0"/>
          </a:p>
        </p:txBody>
      </p:sp>
    </p:spTree>
    <p:extLst>
      <p:ext uri="{BB962C8B-B14F-4D97-AF65-F5344CB8AC3E}">
        <p14:creationId xmlns:p14="http://schemas.microsoft.com/office/powerpoint/2010/main" val="810729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التنوع الحيوي</a:t>
            </a:r>
            <a:endParaRPr lang="en-US" dirty="0"/>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هو تعدد أشكال الحياة على الأرض من مختلف الأنواع، وفي مختلف المستويات والبيئات.</a:t>
            </a:r>
            <a:endParaRPr lang="en-US" sz="2800" dirty="0"/>
          </a:p>
        </p:txBody>
      </p:sp>
    </p:spTree>
    <p:extLst>
      <p:ext uri="{BB962C8B-B14F-4D97-AF65-F5344CB8AC3E}">
        <p14:creationId xmlns:p14="http://schemas.microsoft.com/office/powerpoint/2010/main" val="365136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a:t>تظهر أهمية التنوع الحيوي في المجالات الآتية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1- </a:t>
            </a:r>
            <a:r>
              <a:rPr lang="ar-JO" b="1" dirty="0"/>
              <a:t>المجال البيئي</a:t>
            </a:r>
            <a:r>
              <a:rPr lang="ar-JO" dirty="0"/>
              <a:t>: (توفير غـــاز الأكسجين، وعملية تلقيح النباتات، ومكافحة المواد الضارة المؤثرة في الكائناتِ الحيَّةِ، ومُعالجة المياه العادمة وتنقيتها، والتغلُّبِ على مشكلة تغير المناخ، وتقليل انقراض بعض أنواع الحيوانات والكائنات الحية الذي يتسبب الإنسانُ في حدوثِهِ).</a:t>
            </a:r>
            <a:endParaRPr lang="en-US" dirty="0"/>
          </a:p>
        </p:txBody>
      </p:sp>
    </p:spTree>
    <p:extLst>
      <p:ext uri="{BB962C8B-B14F-4D97-AF65-F5344CB8AC3E}">
        <p14:creationId xmlns:p14="http://schemas.microsoft.com/office/powerpoint/2010/main" val="1305764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rtl="1">
              <a:buNone/>
            </a:pPr>
            <a:r>
              <a:rPr lang="ar-JO" dirty="0"/>
              <a:t>2- </a:t>
            </a:r>
            <a:r>
              <a:rPr lang="ar-JO" b="1" dirty="0"/>
              <a:t>المجال السياحي</a:t>
            </a:r>
            <a:r>
              <a:rPr lang="ar-JO" dirty="0"/>
              <a:t>: (يُساعدُ التنوع الحيوي على توفير بيئة مناسبة للأنشطة السياحية المختلفة، مثل: ممارسة الصيد، ومراقبة الطيور، والحيوانات البرية).</a:t>
            </a:r>
          </a:p>
          <a:p>
            <a:pPr marL="0" indent="0" algn="r" rtl="1">
              <a:buNone/>
            </a:pPr>
            <a:endParaRPr lang="ar-JO" dirty="0"/>
          </a:p>
          <a:p>
            <a:pPr marL="0" indent="0" algn="r" rtl="1">
              <a:buNone/>
            </a:pPr>
            <a:r>
              <a:rPr lang="ar-JO" dirty="0"/>
              <a:t>3- </a:t>
            </a:r>
            <a:r>
              <a:rPr lang="ar-JO" b="1" dirty="0"/>
              <a:t>المجال الاقتصادي</a:t>
            </a:r>
            <a:r>
              <a:rPr lang="ar-JO" dirty="0"/>
              <a:t>: (يُساعدُ التنوع الحيوي على دعم القطاعات الاقتصادية من خلال: توفير المواد الخامِ اللازمة للبناء والاستثمار في الطبيعة).</a:t>
            </a:r>
          </a:p>
          <a:p>
            <a:pPr marL="0" indent="0" algn="r" rtl="1">
              <a:buNone/>
            </a:pPr>
            <a:endParaRPr lang="ar-JO" dirty="0"/>
          </a:p>
          <a:p>
            <a:pPr marL="0" indent="0" algn="r" rtl="1">
              <a:buNone/>
            </a:pPr>
            <a:r>
              <a:rPr lang="ar-JO" dirty="0"/>
              <a:t>4- ا</a:t>
            </a:r>
            <a:r>
              <a:rPr lang="ar-JO" b="1" dirty="0"/>
              <a:t>لمجال العلمي والصحي</a:t>
            </a:r>
            <a:r>
              <a:rPr lang="ar-JO" dirty="0"/>
              <a:t>: (يُسهم التنوُّعُ الحيوي في زيادة قدرةِ الإنسانِ على البحث وتطوير صناعاتِ الأدوية من النباتات؛ كاستخلاص حبوب الأسبرين من نبات الصفصاف الاستوائي).</a:t>
            </a:r>
            <a:endParaRPr lang="en-US" dirty="0"/>
          </a:p>
        </p:txBody>
      </p:sp>
    </p:spTree>
    <p:extLst>
      <p:ext uri="{BB962C8B-B14F-4D97-AF65-F5344CB8AC3E}">
        <p14:creationId xmlns:p14="http://schemas.microsoft.com/office/powerpoint/2010/main" val="4148289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JO" b="1" dirty="0"/>
              <a:t>غابات حوض الأمازون</a:t>
            </a:r>
            <a:r>
              <a:rPr lang="ar-JO" dirty="0"/>
              <a:t>: إحدى أكثر المناطق تنوعًا في الحياة النباتية والحيوانية، ويُطلَقُ عليها رئة الأرض.</a:t>
            </a:r>
          </a:p>
          <a:p>
            <a:pPr marL="0" indent="0" algn="r" rtl="1">
              <a:buNone/>
            </a:pPr>
            <a:endParaRPr lang="ar-JO" dirty="0"/>
          </a:p>
          <a:p>
            <a:pPr algn="r" rtl="1"/>
            <a:r>
              <a:rPr lang="ar-JO" b="1" dirty="0"/>
              <a:t>محمية سيرينغيتي</a:t>
            </a:r>
            <a:r>
              <a:rPr lang="ar-JO" dirty="0"/>
              <a:t>: تقع شمال تنزانيا في إفريقيا، وتُعد من أشهر المحميات الطبيعية في العالم، وتُشكّل أفضل نظام بيئي للحياة البرية، حيث تبلغ مساحتها الطبيعية نحو (30000) كيلومترا مربعا، وتشتهر بحركة الهجرة السنوية فيها لعددٍ من الحيوانات.</a:t>
            </a:r>
            <a:endParaRPr lang="en-US" dirty="0"/>
          </a:p>
        </p:txBody>
      </p:sp>
    </p:spTree>
    <p:extLst>
      <p:ext uri="{BB962C8B-B14F-4D97-AF65-F5344CB8AC3E}">
        <p14:creationId xmlns:p14="http://schemas.microsoft.com/office/powerpoint/2010/main" val="561179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lstStyle/>
          <a:p>
            <a:pPr algn="ctr" rtl="1"/>
            <a:r>
              <a:rPr lang="ar-JO" dirty="0"/>
              <a:t>أنواع التنوع الحيوي</a:t>
            </a:r>
            <a:endParaRPr lang="en-US" dirty="0"/>
          </a:p>
        </p:txBody>
      </p:sp>
      <p:sp>
        <p:nvSpPr>
          <p:cNvPr id="3" name="Content Placeholder 2"/>
          <p:cNvSpPr>
            <a:spLocks noGrp="1"/>
          </p:cNvSpPr>
          <p:nvPr>
            <p:ph idx="1"/>
          </p:nvPr>
        </p:nvSpPr>
        <p:spPr>
          <a:xfrm>
            <a:off x="457200" y="1700808"/>
            <a:ext cx="8229600" cy="4623792"/>
          </a:xfrm>
        </p:spPr>
        <p:txBody>
          <a:bodyPr>
            <a:normAutofit/>
          </a:bodyPr>
          <a:lstStyle/>
          <a:p>
            <a:pPr algn="r" rtl="1"/>
            <a:endParaRPr lang="ar-JO" dirty="0"/>
          </a:p>
          <a:p>
            <a:pPr marL="0" indent="0" algn="r" rtl="1">
              <a:buNone/>
            </a:pPr>
            <a:r>
              <a:rPr lang="ar-JO" dirty="0"/>
              <a:t>1- </a:t>
            </a:r>
            <a:r>
              <a:rPr lang="ar-JO" b="1" dirty="0"/>
              <a:t>التنوع الجيني (الوراثي): </a:t>
            </a:r>
            <a:r>
              <a:rPr lang="ar-JO" dirty="0"/>
              <a:t>هو تشكل الخصائص الوراثية عند الكائنات الحية، والتي تنتقل من جيل إلى آخر، ولا تكون الجيناتُ نفسها متشابهةً بين أي كائنين من النوع نفسه، مما يؤدي إلى بقاء الكائنات الحية.</a:t>
            </a:r>
          </a:p>
          <a:p>
            <a:pPr marL="0" indent="0" algn="r" rtl="1">
              <a:buNone/>
            </a:pPr>
            <a:endParaRPr lang="ar-JO" dirty="0"/>
          </a:p>
          <a:p>
            <a:pPr marL="0" indent="0" algn="r" rtl="1">
              <a:buNone/>
            </a:pPr>
            <a:r>
              <a:rPr lang="ar-JO" dirty="0"/>
              <a:t> 2- </a:t>
            </a:r>
            <a:r>
              <a:rPr lang="ar-JO" b="1" dirty="0"/>
              <a:t>التنوع المرئي (الظاهري): </a:t>
            </a:r>
            <a:r>
              <a:rPr lang="ar-JO" dirty="0"/>
              <a:t>وهو تنوع الكائنات الحية في منطقة محدودة، ونسبة كل نوع منها في الموطن البيئي بوصفه المكانَ الطبيعي الذي توجد فيه الكائنات الحية وتتفاعل.</a:t>
            </a:r>
          </a:p>
          <a:p>
            <a:pPr marL="0" indent="0" algn="r" rtl="1">
              <a:buNone/>
            </a:pPr>
            <a:endParaRPr lang="ar-JO" dirty="0"/>
          </a:p>
          <a:p>
            <a:pPr marL="0" indent="0" algn="r" rtl="1">
              <a:buNone/>
            </a:pPr>
            <a:r>
              <a:rPr lang="ar-JO" dirty="0"/>
              <a:t>3- </a:t>
            </a:r>
            <a:r>
              <a:rPr lang="ar-JO" b="1" dirty="0"/>
              <a:t>التنوع البيئي:</a:t>
            </a:r>
            <a:r>
              <a:rPr lang="ar-JO" dirty="0"/>
              <a:t> يشير إلى التباين في الموئل داخل منطقة جغرافية وذلك من بلد إلى بلد، واختلاف درجات الحرارة والأمطار في كل منها.</a:t>
            </a:r>
            <a:endParaRPr lang="en-US" dirty="0"/>
          </a:p>
        </p:txBody>
      </p:sp>
    </p:spTree>
    <p:extLst>
      <p:ext uri="{BB962C8B-B14F-4D97-AF65-F5344CB8AC3E}">
        <p14:creationId xmlns:p14="http://schemas.microsoft.com/office/powerpoint/2010/main" val="395733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العوامل الجغرافيَّةُ المُوَثَرَةُ في التنوع الحيوي</a:t>
            </a:r>
            <a:endParaRPr lang="en-US" dirty="0"/>
          </a:p>
        </p:txBody>
      </p:sp>
      <p:sp>
        <p:nvSpPr>
          <p:cNvPr id="3" name="Content Placeholder 2"/>
          <p:cNvSpPr>
            <a:spLocks noGrp="1"/>
          </p:cNvSpPr>
          <p:nvPr>
            <p:ph idx="1"/>
          </p:nvPr>
        </p:nvSpPr>
        <p:spPr/>
        <p:txBody>
          <a:bodyPr/>
          <a:lstStyle/>
          <a:p>
            <a:pPr marL="0" indent="0" algn="r" rtl="1">
              <a:buNone/>
            </a:pPr>
            <a:r>
              <a:rPr lang="ar-JO" dirty="0"/>
              <a:t>1- </a:t>
            </a:r>
            <a:r>
              <a:rPr lang="ar-JO" b="1" dirty="0"/>
              <a:t>الموقع الفلكي</a:t>
            </a:r>
            <a:r>
              <a:rPr lang="ar-JO" dirty="0"/>
              <a:t>: تختلف نسبة التنوع الحيوي حسب دوائر العرض، إذ تتوافر النسبة الكبيرة من التنوع الحيوي في المناطق الاستوائية ذاتِ الأمطار الغزيرة والحرارة المرتفعة، بينما ينخفض التنوع الحيوي في المناطقِ القُطبية.</a:t>
            </a:r>
          </a:p>
          <a:p>
            <a:pPr marL="0" indent="0" algn="r" rtl="1">
              <a:buNone/>
            </a:pPr>
            <a:endParaRPr lang="ar-JO" dirty="0"/>
          </a:p>
          <a:p>
            <a:pPr marL="0" indent="0" algn="r" rtl="1">
              <a:buNone/>
            </a:pPr>
            <a:r>
              <a:rPr lang="ar-JO" dirty="0"/>
              <a:t>2- </a:t>
            </a:r>
            <a:r>
              <a:rPr lang="ar-JO" b="1" dirty="0"/>
              <a:t>الارتفاع عن مستوى سطح البحر</a:t>
            </a:r>
            <a:r>
              <a:rPr lang="ar-JO" dirty="0"/>
              <a:t>: يتباين التنوع الحيوي مع الارتفاع عن مستوى سطح البحر، حيثُ يكون كبيرا في المناطق السهلية والمنخفضة، ثمَّ يتناقص كلَّما زاد الارتفاع حتَّى يصل إلى حالة من الفقر عند قمم السلاسل الجبلية العالية.</a:t>
            </a:r>
            <a:endParaRPr lang="en-US" dirty="0"/>
          </a:p>
        </p:txBody>
      </p:sp>
    </p:spTree>
    <p:extLst>
      <p:ext uri="{BB962C8B-B14F-4D97-AF65-F5344CB8AC3E}">
        <p14:creationId xmlns:p14="http://schemas.microsoft.com/office/powerpoint/2010/main" val="2425239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endParaRPr lang="en-US" dirty="0"/>
          </a:p>
        </p:txBody>
      </p:sp>
      <p:sp>
        <p:nvSpPr>
          <p:cNvPr id="3" name="Content Placeholder 2"/>
          <p:cNvSpPr>
            <a:spLocks noGrp="1"/>
          </p:cNvSpPr>
          <p:nvPr>
            <p:ph idx="1"/>
          </p:nvPr>
        </p:nvSpPr>
        <p:spPr/>
        <p:txBody>
          <a:bodyPr>
            <a:normAutofit/>
          </a:bodyPr>
          <a:lstStyle/>
          <a:p>
            <a:pPr marL="0" indent="0" algn="r" rtl="1">
              <a:buNone/>
            </a:pPr>
            <a:r>
              <a:rPr lang="ar-JO" dirty="0"/>
              <a:t>3- </a:t>
            </a:r>
            <a:r>
              <a:rPr lang="ar-JO" b="1" dirty="0"/>
              <a:t>توزع اليابسة والماء: </a:t>
            </a:r>
            <a:r>
              <a:rPr lang="ar-JO" dirty="0"/>
              <a:t>تختلفُ العوامل المؤثرة في التنوع الحيوي بين اليابسة والماء، فدرجات الحرارة، والرطوبة، والرياح الأكثر تأثيرًا في التنوع الحيوي على اليابسة، بينما تُعدُّ عوامل الضغط الجوي ودرجة الملوحة ودرجة </a:t>
            </a:r>
            <a:r>
              <a:rPr lang="ar-JO" dirty="0" err="1"/>
              <a:t>العُكورة</a:t>
            </a:r>
            <a:r>
              <a:rPr lang="ar-JO" dirty="0"/>
              <a:t> والضوء، والتَّيَّارات المائية الأكثر تأثيرًا في البيئة المائية</a:t>
            </a:r>
          </a:p>
          <a:p>
            <a:pPr marL="0" indent="0" algn="r" rtl="1">
              <a:buNone/>
            </a:pPr>
            <a:endParaRPr lang="ar-JO" dirty="0"/>
          </a:p>
          <a:p>
            <a:pPr marL="0" indent="0" algn="r" rtl="1">
              <a:buNone/>
            </a:pPr>
            <a:r>
              <a:rPr lang="ar-JO" dirty="0"/>
              <a:t>4- </a:t>
            </a:r>
            <a:r>
              <a:rPr lang="ar-JO" b="1" dirty="0"/>
              <a:t>المساحة</a:t>
            </a:r>
            <a:r>
              <a:rPr lang="ar-JO" dirty="0"/>
              <a:t>: يزداد التنوع الحيوي في المناطق البيئية ذاتِ المساحة الكبيرة، بينما يقل في المناطق البيئية صغيرة المساحة؛ فمثلا يقل التنوع الحيوي في الجزر البحريَّةِ الصغيرة، بينما يزداد في الكتل القاريَّةِ ذاتِ المساحة الكبيرة.</a:t>
            </a:r>
            <a:endParaRPr lang="en-US" dirty="0"/>
          </a:p>
        </p:txBody>
      </p:sp>
    </p:spTree>
    <p:extLst>
      <p:ext uri="{BB962C8B-B14F-4D97-AF65-F5344CB8AC3E}">
        <p14:creationId xmlns:p14="http://schemas.microsoft.com/office/powerpoint/2010/main" val="2692293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المشكلات التي تواجه التنوع الحيوي</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يواجه التنوع الحيوي العديد من المشكلات بفعل العوامل الطبيعية والبشرية التي تُهدد بقاءه، ومنها:</a:t>
            </a:r>
          </a:p>
          <a:p>
            <a:pPr algn="r" rtl="1"/>
            <a:endParaRPr lang="ar-JO" dirty="0"/>
          </a:p>
          <a:p>
            <a:pPr algn="r" rtl="1"/>
            <a:r>
              <a:rPr lang="ar-JO" dirty="0"/>
              <a:t>(التصحر، والصيد الجائر، والتلوث، والاحتباس الحراري، وارتفاع درجات الحرارة، وقطع أشجار الغابات وتحويلها إلى أراض زراعية، والأنواع الدخيلة للكائنات الحية على نظام بيئي جديد، والنمو السكاني والعمراني السريع، والتحضُرُ، وانقراض الكائنات الحية).</a:t>
            </a:r>
            <a:endParaRPr lang="en-US" dirty="0"/>
          </a:p>
          <a:p>
            <a:pPr algn="r" rtl="1"/>
            <a:endParaRPr lang="en-US" dirty="0"/>
          </a:p>
        </p:txBody>
      </p:sp>
    </p:spTree>
    <p:extLst>
      <p:ext uri="{BB962C8B-B14F-4D97-AF65-F5344CB8AC3E}">
        <p14:creationId xmlns:p14="http://schemas.microsoft.com/office/powerpoint/2010/main" val="39561010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76</TotalTime>
  <Words>574</Words>
  <Application>Microsoft Office PowerPoint</Application>
  <PresentationFormat>On-screen Show (4:3)</PresentationFormat>
  <Paragraphs>38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Constantia</vt:lpstr>
      <vt:lpstr>Traditional Arabic</vt:lpstr>
      <vt:lpstr>Wingdings 2</vt:lpstr>
      <vt:lpstr>Flow</vt:lpstr>
      <vt:lpstr>الدرس الثالث</vt:lpstr>
      <vt:lpstr>التنوع الحيوي</vt:lpstr>
      <vt:lpstr>تظهر أهمية التنوع الحيوي في المجالات الآتية</vt:lpstr>
      <vt:lpstr>PowerPoint Presentation</vt:lpstr>
      <vt:lpstr>PowerPoint Presentation</vt:lpstr>
      <vt:lpstr>أنواع التنوع الحيوي</vt:lpstr>
      <vt:lpstr>العوامل الجغرافيَّةُ المُوَثَرَةُ في التنوع الحيوي</vt:lpstr>
      <vt:lpstr>PowerPoint Presentation</vt:lpstr>
      <vt:lpstr>المشكلات التي تواجه التنوع الحيوي</vt:lpstr>
      <vt:lpstr>التنوع الحيوي في الأردن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الدرس الثالث</dc:title>
  <dc:creator>sawal</dc:creator>
  <cp:lastModifiedBy>ahmad alhossain</cp:lastModifiedBy>
  <cp:revision>11</cp:revision>
  <dcterms:created xsi:type="dcterms:W3CDTF">2023-09-28T06:07:19Z</dcterms:created>
  <dcterms:modified xsi:type="dcterms:W3CDTF">2024-08-27T12:12:39Z</dcterms:modified>
</cp:coreProperties>
</file>