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9" r:id="rId2"/>
    <p:sldId id="256" r:id="rId3"/>
    <p:sldId id="258" r:id="rId4"/>
    <p:sldId id="257"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5" r:id="rId2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8" d="100"/>
          <a:sy n="78" d="100"/>
        </p:scale>
        <p:origin x="1594"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B8ABB09-4A1D-463E-8065-109CC2B7EFAA}" type="datetimeFigureOut">
              <a:rPr lang="ar-SA" smtClean="0"/>
              <a:t>22/02/1446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B8ABB09-4A1D-463E-8065-109CC2B7EFAA}" type="datetimeFigureOut">
              <a:rPr lang="ar-SA" smtClean="0"/>
              <a:t>22/02/1446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22/02/1446</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1B8ABB09-4A1D-463E-8065-109CC2B7EFAA}" type="datetimeFigureOut">
              <a:rPr lang="ar-SA" smtClean="0"/>
              <a:t>22/02/1446</a:t>
            </a:fld>
            <a:endParaRPr lang="ar-SA"/>
          </a:p>
        </p:txBody>
      </p:sp>
      <p:sp>
        <p:nvSpPr>
          <p:cNvPr id="9" name="Slide Number Placeholder 8"/>
          <p:cNvSpPr>
            <a:spLocks noGrp="1"/>
          </p:cNvSpPr>
          <p:nvPr>
            <p:ph type="sldNum" sz="quarter" idx="11"/>
          </p:nvPr>
        </p:nvSpPr>
        <p:spPr/>
        <p:txBody>
          <a:bodyPr/>
          <a:lstStyle/>
          <a:p>
            <a:fld id="{0B34F065-1154-456A-91E3-76DE8E75E17B}" type="slidenum">
              <a:rPr lang="ar-SA" smtClean="0"/>
              <a:t>‹#›</a:t>
            </a:fld>
            <a:endParaRPr lang="ar-SA"/>
          </a:p>
        </p:txBody>
      </p:sp>
      <p:sp>
        <p:nvSpPr>
          <p:cNvPr id="10" name="Footer Placeholder 9"/>
          <p:cNvSpPr>
            <a:spLocks noGrp="1"/>
          </p:cNvSpPr>
          <p:nvPr>
            <p:ph type="ftr" sz="quarter" idx="12"/>
          </p:nvPr>
        </p:nvSpPr>
        <p:spPr/>
        <p:txBody>
          <a:bodyPr/>
          <a:lstStyle/>
          <a:p>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0B34F065-1154-456A-91E3-76DE8E75E17B}" type="slidenum">
              <a:rPr lang="ar-SA" smtClean="0"/>
              <a:t>‹#›</a:t>
            </a:fld>
            <a:endParaRPr lang="ar-SA"/>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ar-SA"/>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1B8ABB09-4A1D-463E-8065-109CC2B7EFAA}" type="datetimeFigureOut">
              <a:rPr lang="ar-SA" smtClean="0"/>
              <a:t>22/02/1446</a:t>
            </a:fld>
            <a:endParaRPr lang="ar-SA"/>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564904"/>
            <a:ext cx="7620000" cy="1143000"/>
          </a:xfrm>
        </p:spPr>
        <p:txBody>
          <a:bodyPr/>
          <a:lstStyle/>
          <a:p>
            <a:pPr algn="ctr" rtl="1"/>
            <a:r>
              <a:rPr lang="ar-JO" dirty="0"/>
              <a:t>الوحدة الثانية - السياحة والنقل</a:t>
            </a:r>
            <a:br>
              <a:rPr lang="ar-JO" dirty="0"/>
            </a:br>
            <a:r>
              <a:rPr lang="ar-JO" sz="4800" dirty="0">
                <a:latin typeface="Traditional Arabic" pitchFamily="18" charset="-78"/>
                <a:cs typeface="Traditional Arabic" pitchFamily="18" charset="-78"/>
              </a:rPr>
              <a:t>إعداد الأستاذ إبراهيم صوالحة</a:t>
            </a:r>
            <a:br>
              <a:rPr lang="en-US" sz="4800" dirty="0">
                <a:latin typeface="Traditional Arabic" pitchFamily="18" charset="-78"/>
                <a:cs typeface="Traditional Arabic" pitchFamily="18" charset="-78"/>
              </a:rPr>
            </a:br>
            <a:br>
              <a:rPr lang="en-US" dirty="0"/>
            </a:br>
            <a:endParaRPr lang="en-US" dirty="0"/>
          </a:p>
        </p:txBody>
      </p:sp>
      <p:sp>
        <p:nvSpPr>
          <p:cNvPr id="3" name="Content Placeholder 2"/>
          <p:cNvSpPr>
            <a:spLocks noGrp="1"/>
          </p:cNvSpPr>
          <p:nvPr>
            <p:ph idx="1"/>
          </p:nvPr>
        </p:nvSpPr>
        <p:spPr>
          <a:xfrm>
            <a:off x="179512" y="1635357"/>
            <a:ext cx="7620000" cy="2107704"/>
          </a:xfrm>
        </p:spPr>
        <p:txBody>
          <a:bodyPr/>
          <a:lstStyle/>
          <a:p>
            <a:pPr algn="r" rtl="1"/>
            <a:endParaRPr lang="ar-JO" dirty="0"/>
          </a:p>
          <a:p>
            <a:pPr algn="r" rtl="1"/>
            <a:endParaRPr lang="ar-JO" dirty="0"/>
          </a:p>
        </p:txBody>
      </p:sp>
      <p:pic>
        <p:nvPicPr>
          <p:cNvPr id="4" name="Picture 3">
            <a:extLst>
              <a:ext uri="{FF2B5EF4-FFF2-40B4-BE49-F238E27FC236}">
                <a16:creationId xmlns:a16="http://schemas.microsoft.com/office/drawing/2014/main" id="{D37EBBDC-0593-D7C0-A855-14470F73406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13073" y="3429000"/>
            <a:ext cx="1528942" cy="1556792"/>
          </a:xfrm>
          <a:prstGeom prst="rect">
            <a:avLst/>
          </a:prstGeom>
        </p:spPr>
      </p:pic>
    </p:spTree>
    <p:extLst>
      <p:ext uri="{BB962C8B-B14F-4D97-AF65-F5344CB8AC3E}">
        <p14:creationId xmlns:p14="http://schemas.microsoft.com/office/powerpoint/2010/main" val="1555327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92696"/>
            <a:ext cx="7620000" cy="1143000"/>
          </a:xfrm>
        </p:spPr>
        <p:txBody>
          <a:bodyPr/>
          <a:lstStyle/>
          <a:p>
            <a:pPr algn="ctr" rtl="1"/>
            <a:r>
              <a:rPr lang="ar-JO" sz="4800" dirty="0"/>
              <a:t>3- التنوع البيئي.</a:t>
            </a:r>
            <a:br>
              <a:rPr lang="en-US" sz="4800" dirty="0"/>
            </a:br>
            <a:endParaRPr lang="en-US" dirty="0"/>
          </a:p>
        </p:txBody>
      </p:sp>
      <p:sp>
        <p:nvSpPr>
          <p:cNvPr id="3" name="Content Placeholder 2"/>
          <p:cNvSpPr>
            <a:spLocks noGrp="1"/>
          </p:cNvSpPr>
          <p:nvPr>
            <p:ph idx="1"/>
          </p:nvPr>
        </p:nvSpPr>
        <p:spPr/>
        <p:txBody>
          <a:bodyPr/>
          <a:lstStyle/>
          <a:p>
            <a:pPr algn="r" rtl="1"/>
            <a:endParaRPr lang="ar-JO" dirty="0"/>
          </a:p>
          <a:p>
            <a:pPr algn="r" rtl="1"/>
            <a:r>
              <a:rPr lang="ar-JO" sz="2800" dirty="0"/>
              <a:t> تُشكل المناطق الطبيعية ملاذا للسُّياح الباحثينَ عن الهدوء والراحة والاستمتاع بمناظرِ النباتات والحيوانات.</a:t>
            </a:r>
            <a:endParaRPr lang="en-US" sz="2800" dirty="0"/>
          </a:p>
        </p:txBody>
      </p:sp>
    </p:spTree>
    <p:extLst>
      <p:ext uri="{BB962C8B-B14F-4D97-AF65-F5344CB8AC3E}">
        <p14:creationId xmlns:p14="http://schemas.microsoft.com/office/powerpoint/2010/main" val="12734638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a:t>المقومات البشرية</a:t>
            </a:r>
            <a:endParaRPr lang="en-US" dirty="0"/>
          </a:p>
        </p:txBody>
      </p:sp>
      <p:sp>
        <p:nvSpPr>
          <p:cNvPr id="3" name="Content Placeholder 2"/>
          <p:cNvSpPr>
            <a:spLocks noGrp="1"/>
          </p:cNvSpPr>
          <p:nvPr>
            <p:ph idx="1"/>
          </p:nvPr>
        </p:nvSpPr>
        <p:spPr/>
        <p:txBody>
          <a:bodyPr>
            <a:normAutofit lnSpcReduction="10000"/>
          </a:bodyPr>
          <a:lstStyle/>
          <a:p>
            <a:pPr algn="r" rtl="1"/>
            <a:endParaRPr lang="ar-JO" dirty="0"/>
          </a:p>
          <a:p>
            <a:pPr algn="r" rtl="1"/>
            <a:r>
              <a:rPr lang="ar-JO" sz="2800" dirty="0"/>
              <a:t>1- الاستقرار الأمني والسياسي.</a:t>
            </a:r>
          </a:p>
          <a:p>
            <a:pPr algn="r" rtl="1"/>
            <a:endParaRPr lang="ar-JO" sz="2800" dirty="0"/>
          </a:p>
          <a:p>
            <a:pPr algn="r" rtl="1"/>
            <a:r>
              <a:rPr lang="ar-JO" sz="2800" dirty="0"/>
              <a:t>2- البنية التحتية.</a:t>
            </a:r>
          </a:p>
          <a:p>
            <a:pPr algn="r" rtl="1"/>
            <a:endParaRPr lang="ar-JO" sz="2800" dirty="0"/>
          </a:p>
          <a:p>
            <a:pPr algn="r" rtl="1"/>
            <a:r>
              <a:rPr lang="ar-JO" sz="2800" dirty="0"/>
              <a:t>3- الموروث الثقافي.</a:t>
            </a:r>
          </a:p>
          <a:p>
            <a:pPr algn="r" rtl="1"/>
            <a:endParaRPr lang="ar-JO" sz="2800" dirty="0"/>
          </a:p>
          <a:p>
            <a:pPr algn="r" rtl="1"/>
            <a:r>
              <a:rPr lang="ar-JO" sz="2800" dirty="0"/>
              <a:t>4- المعالم الدينية.</a:t>
            </a:r>
          </a:p>
          <a:p>
            <a:pPr algn="r" rtl="1"/>
            <a:endParaRPr lang="ar-JO" sz="2800" dirty="0"/>
          </a:p>
          <a:p>
            <a:pPr algn="r" rtl="1"/>
            <a:r>
              <a:rPr lang="ar-JO" sz="2800" dirty="0"/>
              <a:t>5- المواقع الأثرية والتاريخية.</a:t>
            </a:r>
            <a:endParaRPr lang="en-US" sz="2800" dirty="0"/>
          </a:p>
        </p:txBody>
      </p:sp>
    </p:spTree>
    <p:extLst>
      <p:ext uri="{BB962C8B-B14F-4D97-AF65-F5344CB8AC3E}">
        <p14:creationId xmlns:p14="http://schemas.microsoft.com/office/powerpoint/2010/main" val="1142920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7620000" cy="1143000"/>
          </a:xfrm>
        </p:spPr>
        <p:txBody>
          <a:bodyPr/>
          <a:lstStyle/>
          <a:p>
            <a:pPr algn="ctr" rtl="1"/>
            <a:r>
              <a:rPr lang="ar-JO" sz="4800" dirty="0"/>
              <a:t>1- الاستقرار الأمني والسياسي.</a:t>
            </a:r>
            <a:br>
              <a:rPr lang="ar-JO" sz="4800" dirty="0"/>
            </a:br>
            <a:endParaRPr lang="en-US" dirty="0"/>
          </a:p>
        </p:txBody>
      </p:sp>
      <p:sp>
        <p:nvSpPr>
          <p:cNvPr id="3" name="Content Placeholder 2"/>
          <p:cNvSpPr>
            <a:spLocks noGrp="1"/>
          </p:cNvSpPr>
          <p:nvPr>
            <p:ph idx="1"/>
          </p:nvPr>
        </p:nvSpPr>
        <p:spPr/>
        <p:txBody>
          <a:bodyPr>
            <a:normAutofit/>
          </a:bodyPr>
          <a:lstStyle/>
          <a:p>
            <a:pPr algn="r" rtl="1"/>
            <a:endParaRPr lang="ar-JO" sz="2800" dirty="0"/>
          </a:p>
          <a:p>
            <a:pPr algn="r" rtl="1"/>
            <a:r>
              <a:rPr lang="ar-JO" sz="2800" dirty="0"/>
              <a:t>يُشكل العامل الأمني والاستقرار السياسيُّ الْقَوْمَ الأكثر أهمية في جذبِ الحركة السياحية؛ إذ تنعدم حركة السياحة في الدول التي تسودها الحروب الأهلية والاضطرابات السياسية</a:t>
            </a:r>
            <a:endParaRPr lang="en-US" sz="2800" dirty="0"/>
          </a:p>
        </p:txBody>
      </p:sp>
    </p:spTree>
    <p:extLst>
      <p:ext uri="{BB962C8B-B14F-4D97-AF65-F5344CB8AC3E}">
        <p14:creationId xmlns:p14="http://schemas.microsoft.com/office/powerpoint/2010/main" val="34496629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7620000" cy="1080120"/>
          </a:xfrm>
        </p:spPr>
        <p:txBody>
          <a:bodyPr/>
          <a:lstStyle/>
          <a:p>
            <a:pPr algn="ctr" rtl="1"/>
            <a:r>
              <a:rPr lang="ar-JO" sz="4800" dirty="0"/>
              <a:t>2- البنية التحتية.</a:t>
            </a:r>
            <a:br>
              <a:rPr lang="ar-JO" sz="4800" dirty="0"/>
            </a:br>
            <a:endParaRPr lang="en-US" dirty="0"/>
          </a:p>
        </p:txBody>
      </p:sp>
      <p:sp>
        <p:nvSpPr>
          <p:cNvPr id="3" name="Content Placeholder 2"/>
          <p:cNvSpPr>
            <a:spLocks noGrp="1"/>
          </p:cNvSpPr>
          <p:nvPr>
            <p:ph idx="1"/>
          </p:nvPr>
        </p:nvSpPr>
        <p:spPr/>
        <p:txBody>
          <a:bodyPr/>
          <a:lstStyle/>
          <a:p>
            <a:pPr algn="r" rtl="1"/>
            <a:endParaRPr lang="ar-JO" dirty="0"/>
          </a:p>
          <a:p>
            <a:pPr algn="r" rtl="1"/>
            <a:r>
              <a:rPr lang="ar-JO" sz="2800" dirty="0"/>
              <a:t>هي مجموعة المرافق والمؤسسات التي تُشكل القاعدة المادية والتنظيمية لتطوير السياحة، وتتألفُ من الخدمات الأساسية.</a:t>
            </a:r>
            <a:endParaRPr lang="en-US" sz="2800" dirty="0"/>
          </a:p>
        </p:txBody>
      </p:sp>
    </p:spTree>
    <p:extLst>
      <p:ext uri="{BB962C8B-B14F-4D97-AF65-F5344CB8AC3E}">
        <p14:creationId xmlns:p14="http://schemas.microsoft.com/office/powerpoint/2010/main" val="42716643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7620000" cy="1143000"/>
          </a:xfrm>
        </p:spPr>
        <p:txBody>
          <a:bodyPr/>
          <a:lstStyle/>
          <a:p>
            <a:pPr algn="ctr" rtl="1"/>
            <a:r>
              <a:rPr lang="ar-JO" sz="4800" dirty="0"/>
              <a:t>3- الموروث الثقافي.</a:t>
            </a:r>
            <a:br>
              <a:rPr lang="ar-JO" sz="4800" dirty="0"/>
            </a:br>
            <a:endParaRPr lang="en-US" dirty="0"/>
          </a:p>
        </p:txBody>
      </p:sp>
      <p:sp>
        <p:nvSpPr>
          <p:cNvPr id="3" name="Content Placeholder 2"/>
          <p:cNvSpPr>
            <a:spLocks noGrp="1"/>
          </p:cNvSpPr>
          <p:nvPr>
            <p:ph idx="1"/>
          </p:nvPr>
        </p:nvSpPr>
        <p:spPr>
          <a:xfrm>
            <a:off x="457200" y="2060848"/>
            <a:ext cx="7620000" cy="4339952"/>
          </a:xfrm>
        </p:spPr>
        <p:txBody>
          <a:bodyPr>
            <a:normAutofit/>
          </a:bodyPr>
          <a:lstStyle/>
          <a:p>
            <a:pPr algn="r" rtl="1"/>
            <a:endParaRPr lang="ar-JO" sz="2800" dirty="0"/>
          </a:p>
          <a:p>
            <a:pPr algn="r" rtl="1"/>
            <a:r>
              <a:rPr lang="ar-JO" sz="2800" dirty="0"/>
              <a:t>يعكس الموروث الثقافي تاريخ الدول وعادات سكانها، وتسعى الدول السياحية لإظهار موروثها من خلال إقامة المتاحف، والمعارض الفنية</a:t>
            </a:r>
            <a:endParaRPr lang="en-US" sz="2800" dirty="0"/>
          </a:p>
        </p:txBody>
      </p:sp>
    </p:spTree>
    <p:extLst>
      <p:ext uri="{BB962C8B-B14F-4D97-AF65-F5344CB8AC3E}">
        <p14:creationId xmlns:p14="http://schemas.microsoft.com/office/powerpoint/2010/main" val="37201218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80728"/>
            <a:ext cx="7620000" cy="436910"/>
          </a:xfrm>
        </p:spPr>
        <p:txBody>
          <a:bodyPr/>
          <a:lstStyle/>
          <a:p>
            <a:pPr algn="ctr" rtl="1"/>
            <a:r>
              <a:rPr lang="ar-JO" sz="4800" dirty="0"/>
              <a:t>4- المعالم الدينية.</a:t>
            </a:r>
            <a:br>
              <a:rPr lang="en-US" sz="4800" dirty="0"/>
            </a:br>
            <a:endParaRPr lang="en-US" dirty="0"/>
          </a:p>
        </p:txBody>
      </p:sp>
      <p:sp>
        <p:nvSpPr>
          <p:cNvPr id="3" name="Content Placeholder 2"/>
          <p:cNvSpPr>
            <a:spLocks noGrp="1"/>
          </p:cNvSpPr>
          <p:nvPr>
            <p:ph idx="1"/>
          </p:nvPr>
        </p:nvSpPr>
        <p:spPr/>
        <p:txBody>
          <a:bodyPr>
            <a:normAutofit/>
          </a:bodyPr>
          <a:lstStyle/>
          <a:p>
            <a:pPr algn="r" rtl="1"/>
            <a:endParaRPr lang="ar-JO" sz="2800" dirty="0"/>
          </a:p>
          <a:p>
            <a:pPr algn="r" rtl="1"/>
            <a:r>
              <a:rPr lang="ar-JO" sz="2800" dirty="0"/>
              <a:t> تتمثل المعالم الدينية بالأماكن المقدَّسة؛ كالمساجد والأضرحة والمقامات، والكنائس والأديرة، فيقصدها السياح لتعرف تاريخها وقيمتها الروحية.</a:t>
            </a:r>
            <a:endParaRPr lang="en-US" sz="2800" dirty="0"/>
          </a:p>
        </p:txBody>
      </p:sp>
    </p:spTree>
    <p:extLst>
      <p:ext uri="{BB962C8B-B14F-4D97-AF65-F5344CB8AC3E}">
        <p14:creationId xmlns:p14="http://schemas.microsoft.com/office/powerpoint/2010/main" val="1687652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7620000" cy="724942"/>
          </a:xfrm>
        </p:spPr>
        <p:txBody>
          <a:bodyPr/>
          <a:lstStyle/>
          <a:p>
            <a:pPr algn="ctr" rtl="1"/>
            <a:r>
              <a:rPr lang="ar-JO" sz="4800" dirty="0"/>
              <a:t>5- المواقع الأثرية والتاريخية.</a:t>
            </a:r>
            <a:br>
              <a:rPr lang="en-US" sz="4800" dirty="0"/>
            </a:br>
            <a:endParaRPr lang="en-US" dirty="0"/>
          </a:p>
        </p:txBody>
      </p:sp>
      <p:sp>
        <p:nvSpPr>
          <p:cNvPr id="3" name="Content Placeholder 2"/>
          <p:cNvSpPr>
            <a:spLocks noGrp="1"/>
          </p:cNvSpPr>
          <p:nvPr>
            <p:ph idx="1"/>
          </p:nvPr>
        </p:nvSpPr>
        <p:spPr>
          <a:xfrm>
            <a:off x="457200" y="1916832"/>
            <a:ext cx="7620000" cy="4483968"/>
          </a:xfrm>
        </p:spPr>
        <p:txBody>
          <a:bodyPr>
            <a:normAutofit/>
          </a:bodyPr>
          <a:lstStyle/>
          <a:p>
            <a:pPr algn="r" rtl="1"/>
            <a:endParaRPr lang="ar-JO" sz="2800" dirty="0"/>
          </a:p>
          <a:p>
            <a:pPr algn="r" rtl="1"/>
            <a:r>
              <a:rPr lang="ar-JO" sz="2800" dirty="0"/>
              <a:t>هي كلُّ ما خلفته الحضارات القديمة من آثار كالقلاع والقصور والمساجد والكنائس والأحياء القديمة وغيرها.</a:t>
            </a:r>
            <a:endParaRPr lang="en-US" sz="2800" dirty="0"/>
          </a:p>
        </p:txBody>
      </p:sp>
    </p:spTree>
    <p:extLst>
      <p:ext uri="{BB962C8B-B14F-4D97-AF65-F5344CB8AC3E}">
        <p14:creationId xmlns:p14="http://schemas.microsoft.com/office/powerpoint/2010/main" val="634288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a:t>مواقع أثرية في الأردن</a:t>
            </a:r>
            <a:endParaRPr lang="en-US" dirty="0"/>
          </a:p>
        </p:txBody>
      </p:sp>
      <p:sp>
        <p:nvSpPr>
          <p:cNvPr id="3" name="Content Placeholder 2"/>
          <p:cNvSpPr>
            <a:spLocks noGrp="1"/>
          </p:cNvSpPr>
          <p:nvPr>
            <p:ph idx="1"/>
          </p:nvPr>
        </p:nvSpPr>
        <p:spPr/>
        <p:txBody>
          <a:bodyPr/>
          <a:lstStyle/>
          <a:p>
            <a:pPr algn="r" rtl="1"/>
            <a:endParaRPr lang="ar-JO" dirty="0"/>
          </a:p>
          <a:p>
            <a:pPr algn="r" rtl="1"/>
            <a:r>
              <a:rPr lang="ar-JO" sz="2800" u="sng" dirty="0"/>
              <a:t>وادي رم</a:t>
            </a:r>
            <a:r>
              <a:rPr lang="ar-JO" sz="2800" dirty="0"/>
              <a:t>: يقعُ وادي رم شمال شرق مدينة العقبة بقرابة (70) كيلو مترا)، ويرتاده الشياح من مختلف - أنحاء العالم للتمتع بالطبيعة الصحراوية الخلابة وجبالها الرملية. كما يستهوي وادي رم منتجي الأفلام السينمائية العالمية؛ لغرابة تضاريسه وألوانِ صخوره ورماله.</a:t>
            </a:r>
          </a:p>
          <a:p>
            <a:pPr algn="r" rtl="1"/>
            <a:endParaRPr lang="ar-JO" sz="2800" dirty="0"/>
          </a:p>
          <a:p>
            <a:pPr algn="r" rtl="1"/>
            <a:r>
              <a:rPr lang="ar-JO" sz="2800" u="sng" dirty="0"/>
              <a:t>حمامات معين</a:t>
            </a:r>
            <a:r>
              <a:rPr lang="ar-JO" sz="2800" dirty="0"/>
              <a:t>: تقع بين مأدبا والبحر الميت، وهي موقع يمتاز بالشلالات التي تتشكل من مجموعة من عيون الماء المعدنية الحارة التي يقصدها السياح طلبًا للاستجمام والعلاج.</a:t>
            </a:r>
            <a:endParaRPr lang="en-US" sz="2800" dirty="0"/>
          </a:p>
        </p:txBody>
      </p:sp>
    </p:spTree>
    <p:extLst>
      <p:ext uri="{BB962C8B-B14F-4D97-AF65-F5344CB8AC3E}">
        <p14:creationId xmlns:p14="http://schemas.microsoft.com/office/powerpoint/2010/main" val="31203599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r" rtl="1"/>
            <a:endParaRPr lang="ar-JO" dirty="0"/>
          </a:p>
          <a:p>
            <a:pPr algn="r" rtl="1"/>
            <a:r>
              <a:rPr lang="ar-JO" sz="2800" u="sng" dirty="0"/>
              <a:t>البحر الميت</a:t>
            </a:r>
            <a:r>
              <a:rPr lang="ar-JO" sz="2800" dirty="0"/>
              <a:t>: يشكل البحر الميت عامل جذب للحركة السياحية؛ الطبيعة مناخه ومقوماته العلاجية مثل الطين، والرمال المعدنية والمياه شديدة الملوحة إضافةً إلى ارتفاع نسبة الأكسجين في الهواء. وتستخدم أملاح وطين البحر الميت في إنتاج مستحضراتِ التجميل والعناية بالبشرة.</a:t>
            </a:r>
          </a:p>
          <a:p>
            <a:pPr algn="r" rtl="1"/>
            <a:endParaRPr lang="ar-JO" sz="2800" dirty="0"/>
          </a:p>
          <a:p>
            <a:pPr algn="r" rtl="1"/>
            <a:r>
              <a:rPr lang="ar-JO" sz="2800" u="sng" dirty="0"/>
              <a:t>محمية دبين</a:t>
            </a:r>
            <a:r>
              <a:rPr lang="ar-JO" sz="2800" dirty="0"/>
              <a:t>: في عام 2004، أسست الجمعية الملكية لحماية الطبيعة محميَّة ( دبين) الطبيعية ضمن غابَاتِ دِبِّين في شمال الأردن. تمتد المحمية على مساحة 8 كيلو مترات مربعة) من المناطق الجبلية، وتُغطي جزءًا مِنْ موئل الصنوبر الحـلبي - البلوط الطبيعي. وتُعد أشجار الصنوبر الحلبي في تلك المنطقة الأقدم والأضخم في المملكة، وتمثل الحدّ الجغرافي الجنوبي الشرقي لهذا النوع من الغابات على الكرة الأرضية.</a:t>
            </a:r>
            <a:endParaRPr lang="en-US" sz="2800" dirty="0"/>
          </a:p>
        </p:txBody>
      </p:sp>
    </p:spTree>
    <p:extLst>
      <p:ext uri="{BB962C8B-B14F-4D97-AF65-F5344CB8AC3E}">
        <p14:creationId xmlns:p14="http://schemas.microsoft.com/office/powerpoint/2010/main" val="8545834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endParaRPr lang="en-US" dirty="0"/>
          </a:p>
        </p:txBody>
      </p:sp>
      <p:sp>
        <p:nvSpPr>
          <p:cNvPr id="3" name="Content Placeholder 2"/>
          <p:cNvSpPr>
            <a:spLocks noGrp="1"/>
          </p:cNvSpPr>
          <p:nvPr>
            <p:ph idx="1"/>
          </p:nvPr>
        </p:nvSpPr>
        <p:spPr/>
        <p:txBody>
          <a:bodyPr/>
          <a:lstStyle/>
          <a:p>
            <a:pPr algn="r" rtl="1"/>
            <a:endParaRPr lang="ar-JO" dirty="0"/>
          </a:p>
          <a:p>
            <a:pPr algn="r" rtl="1"/>
            <a:r>
              <a:rPr lang="ar-JO" sz="2800" u="sng" dirty="0"/>
              <a:t>المغطس</a:t>
            </a:r>
            <a:r>
              <a:rPr lang="ar-JO" sz="2800" dirty="0"/>
              <a:t>: يقعُ المغطس على بعد (9 كيلومترا شمال البحر الميت وهو الموقع الذي تعمد فيه السيد المسيح - عليه السَّلام، وتم تسجيل الموقع على قائمة التراث العالمي (اليونسكو) منذ عام - 2015م، فبدأ الموقع باستقبال الحجاج من الطوائف المسيحية لممارسة مراسم الحج والتعميد منذ عام 2000م ، وصار مقصدا للحجاج المسيحيين من جميع دول العالم.</a:t>
            </a:r>
            <a:endParaRPr lang="en-US" sz="2800" dirty="0"/>
          </a:p>
        </p:txBody>
      </p:sp>
    </p:spTree>
    <p:extLst>
      <p:ext uri="{BB962C8B-B14F-4D97-AF65-F5344CB8AC3E}">
        <p14:creationId xmlns:p14="http://schemas.microsoft.com/office/powerpoint/2010/main" val="3371699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rtl="1"/>
            <a:r>
              <a:rPr lang="ar-JO" dirty="0"/>
              <a:t>مقومات السياحة</a:t>
            </a:r>
            <a:endParaRPr lang="en-US" dirty="0"/>
          </a:p>
        </p:txBody>
      </p:sp>
      <p:sp>
        <p:nvSpPr>
          <p:cNvPr id="3" name="Subtitle 2"/>
          <p:cNvSpPr>
            <a:spLocks noGrp="1"/>
          </p:cNvSpPr>
          <p:nvPr>
            <p:ph type="subTitle" idx="1"/>
          </p:nvPr>
        </p:nvSpPr>
        <p:spPr/>
        <p:txBody>
          <a:bodyPr>
            <a:normAutofit/>
          </a:bodyPr>
          <a:lstStyle/>
          <a:p>
            <a:pPr algn="r" rtl="1"/>
            <a:r>
              <a:rPr lang="ar-JO" sz="3200" dirty="0"/>
              <a:t>الدرس الأول</a:t>
            </a:r>
            <a:endParaRPr lang="en-US" sz="3200" dirty="0"/>
          </a:p>
        </p:txBody>
      </p:sp>
    </p:spTree>
    <p:extLst>
      <p:ext uri="{BB962C8B-B14F-4D97-AF65-F5344CB8AC3E}">
        <p14:creationId xmlns:p14="http://schemas.microsoft.com/office/powerpoint/2010/main" val="34123387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endParaRPr lang="ar-JO" dirty="0"/>
          </a:p>
          <a:p>
            <a:pPr algn="r" rtl="1"/>
            <a:r>
              <a:rPr lang="ar-JO" sz="2800" u="sng" dirty="0"/>
              <a:t>قوس النصر</a:t>
            </a:r>
            <a:r>
              <a:rPr lang="ar-JO" sz="2800" dirty="0"/>
              <a:t>: من أشهر معالم مدينة جرش، أُقيــم احتفاء بزيارة الإمبراطور الروماني </a:t>
            </a:r>
            <a:r>
              <a:rPr lang="ar-JO" sz="2800" dirty="0" err="1"/>
              <a:t>هادريان</a:t>
            </a:r>
            <a:r>
              <a:rPr lang="ar-JO" sz="2800" dirty="0"/>
              <a:t> للمدينة في (130- 129).</a:t>
            </a:r>
          </a:p>
          <a:p>
            <a:pPr algn="r" rtl="1"/>
            <a:endParaRPr lang="ar-JO" sz="2800" dirty="0"/>
          </a:p>
          <a:p>
            <a:pPr algn="r" rtl="1"/>
            <a:r>
              <a:rPr lang="ar-JO" sz="2800" u="sng" dirty="0"/>
              <a:t>قصر العبد أو قصر عراق الأمير</a:t>
            </a:r>
            <a:r>
              <a:rPr lang="ar-JO" sz="2800" dirty="0"/>
              <a:t>: هو قصر أثري يقع على بعد نصف كيلو متر جنوب بلدة عراق الأمير التي تبعد 35 كم غرب مدينة عمان، ويعود تاريخه إلى العصر </a:t>
            </a:r>
            <a:r>
              <a:rPr lang="ar-JO" sz="2800" dirty="0" err="1"/>
              <a:t>الهيلنستي</a:t>
            </a:r>
            <a:r>
              <a:rPr lang="ar-JO" sz="2800" dirty="0"/>
              <a:t> في القرن الثاني قبل الميلاد.</a:t>
            </a:r>
            <a:endParaRPr lang="en-US" sz="2800" dirty="0"/>
          </a:p>
        </p:txBody>
      </p:sp>
    </p:spTree>
    <p:extLst>
      <p:ext uri="{BB962C8B-B14F-4D97-AF65-F5344CB8AC3E}">
        <p14:creationId xmlns:p14="http://schemas.microsoft.com/office/powerpoint/2010/main" val="7362712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a:t>تعريفات</a:t>
            </a:r>
            <a:endParaRPr lang="en-US" dirty="0"/>
          </a:p>
        </p:txBody>
      </p:sp>
      <p:sp>
        <p:nvSpPr>
          <p:cNvPr id="3" name="Content Placeholder 2"/>
          <p:cNvSpPr>
            <a:spLocks noGrp="1"/>
          </p:cNvSpPr>
          <p:nvPr>
            <p:ph idx="1"/>
          </p:nvPr>
        </p:nvSpPr>
        <p:spPr/>
        <p:txBody>
          <a:bodyPr>
            <a:normAutofit fontScale="92500" lnSpcReduction="10000"/>
          </a:bodyPr>
          <a:lstStyle/>
          <a:p>
            <a:pPr algn="r" rtl="1"/>
            <a:endParaRPr lang="ar-JO" dirty="0"/>
          </a:p>
          <a:p>
            <a:pPr algn="r" rtl="1"/>
            <a:r>
              <a:rPr lang="ar-JO" sz="2800" u="sng" dirty="0"/>
              <a:t>السياحة العلاجية</a:t>
            </a:r>
            <a:r>
              <a:rPr lang="ar-JO" sz="2800" dirty="0"/>
              <a:t>: انتقال الأفراد إلى المواقع الطبيعية، مثل: البحر الميت، وحمامات ماعين، وحمامات عفرا، أو المستشفيات بقصد العلاج.</a:t>
            </a:r>
          </a:p>
          <a:p>
            <a:pPr algn="r" rtl="1"/>
            <a:r>
              <a:rPr lang="ar-JO" sz="2800" u="sng" dirty="0"/>
              <a:t>السياحة البيئية</a:t>
            </a:r>
            <a:r>
              <a:rPr lang="ar-JO" sz="2800" dirty="0"/>
              <a:t>: السفر إلى مناطق طبيعية لم يلحق بها التلوث، ولم يتعرض توازنها الطبيعي للخلل، وذلك للاستمتاع بمناظرها و نباتاتها وحيواناتها البرية.</a:t>
            </a:r>
          </a:p>
          <a:p>
            <a:pPr algn="r" rtl="1"/>
            <a:r>
              <a:rPr lang="ar-JO" sz="2800" u="sng" dirty="0"/>
              <a:t>السياحة الدينية</a:t>
            </a:r>
            <a:r>
              <a:rPr lang="ar-JO" sz="2800" dirty="0"/>
              <a:t>: هي زيارة المواقع الدينية كزيارة المساجد والأضرحة والمقامات والكنائس والأديرة.</a:t>
            </a:r>
          </a:p>
          <a:p>
            <a:pPr algn="r" rtl="1"/>
            <a:r>
              <a:rPr lang="ar-JO" sz="2800" u="sng" dirty="0"/>
              <a:t>السياحة الثقافية</a:t>
            </a:r>
            <a:r>
              <a:rPr lang="ar-JO" sz="2800" dirty="0"/>
              <a:t>: هي زيارة الأماكن والمواقع الأثرية والثقافية، والمتاحف والمعالم التاريخية، بالإضافة إلى اكتشاف عادات وتقاليد الشعوب وثقافاتها.</a:t>
            </a:r>
          </a:p>
          <a:p>
            <a:pPr algn="r" rtl="1"/>
            <a:endParaRPr lang="ar-JO" sz="2800" dirty="0"/>
          </a:p>
          <a:p>
            <a:pPr algn="r" rtl="1"/>
            <a:endParaRPr lang="en-US" sz="2800" dirty="0"/>
          </a:p>
        </p:txBody>
      </p:sp>
    </p:spTree>
    <p:extLst>
      <p:ext uri="{BB962C8B-B14F-4D97-AF65-F5344CB8AC3E}">
        <p14:creationId xmlns:p14="http://schemas.microsoft.com/office/powerpoint/2010/main" val="757397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a:t>تعريف السياحة</a:t>
            </a:r>
            <a:endParaRPr lang="en-US" dirty="0"/>
          </a:p>
        </p:txBody>
      </p:sp>
      <p:sp>
        <p:nvSpPr>
          <p:cNvPr id="3" name="Content Placeholder 2"/>
          <p:cNvSpPr>
            <a:spLocks noGrp="1"/>
          </p:cNvSpPr>
          <p:nvPr>
            <p:ph idx="1"/>
          </p:nvPr>
        </p:nvSpPr>
        <p:spPr/>
        <p:txBody>
          <a:bodyPr>
            <a:normAutofit/>
          </a:bodyPr>
          <a:lstStyle/>
          <a:p>
            <a:pPr algn="r" rtl="1"/>
            <a:endParaRPr lang="ar-JO" sz="2800" dirty="0"/>
          </a:p>
          <a:p>
            <a:pPr algn="r" rtl="1"/>
            <a:r>
              <a:rPr lang="ar-JO" sz="2800" dirty="0"/>
              <a:t>تُعرَّفُ السياحةُ بأنها عمليَّةُ انتقالِ الأفراد بشكل مؤقت من مكان لآخر من أجل الراحة والاستجمام أو العلاج أو التعليم، خلال فترة زمنية لا تقل عن يوم واحد ولا تزيد على عامٍ. </a:t>
            </a:r>
            <a:endParaRPr lang="en-US" sz="2800" dirty="0"/>
          </a:p>
        </p:txBody>
      </p:sp>
    </p:spTree>
    <p:extLst>
      <p:ext uri="{BB962C8B-B14F-4D97-AF65-F5344CB8AC3E}">
        <p14:creationId xmlns:p14="http://schemas.microsoft.com/office/powerpoint/2010/main" val="3152002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a:t>أهمية السياحة</a:t>
            </a:r>
            <a:endParaRPr lang="en-US" dirty="0"/>
          </a:p>
        </p:txBody>
      </p:sp>
      <p:sp>
        <p:nvSpPr>
          <p:cNvPr id="3" name="Content Placeholder 2"/>
          <p:cNvSpPr>
            <a:spLocks noGrp="1"/>
          </p:cNvSpPr>
          <p:nvPr>
            <p:ph idx="1"/>
          </p:nvPr>
        </p:nvSpPr>
        <p:spPr/>
        <p:txBody>
          <a:bodyPr>
            <a:normAutofit/>
          </a:bodyPr>
          <a:lstStyle/>
          <a:p>
            <a:pPr algn="r" rtl="1"/>
            <a:endParaRPr lang="ar-JO" sz="2800" dirty="0"/>
          </a:p>
          <a:p>
            <a:pPr algn="r" rtl="1"/>
            <a:r>
              <a:rPr lang="ar-JO" sz="2800" dirty="0"/>
              <a:t>1- رافدًا أساسيا للاقتصاد.</a:t>
            </a:r>
          </a:p>
          <a:p>
            <a:pPr algn="r" rtl="1"/>
            <a:r>
              <a:rPr lang="ar-JO" sz="2800" dirty="0"/>
              <a:t>2- مصدر دخل لآلاف المواطنين.</a:t>
            </a:r>
          </a:p>
          <a:p>
            <a:pPr algn="r" rtl="1"/>
            <a:r>
              <a:rPr lang="ar-JO" sz="2800" dirty="0"/>
              <a:t>3- موردًا مهما لتوفير العملات الصعبة التي تُنعش القطاعات الاقتصادية المختلفة.</a:t>
            </a:r>
          </a:p>
          <a:p>
            <a:pPr algn="r" rtl="1"/>
            <a:r>
              <a:rPr lang="ar-JO" sz="2800" dirty="0"/>
              <a:t>4- إضافة إلى تأثيرها الاجتماعي والثقافي في كل منَ السُّيــاح والسُّكَّانِ المحليين.</a:t>
            </a:r>
            <a:endParaRPr lang="en-US" sz="2800" dirty="0"/>
          </a:p>
        </p:txBody>
      </p:sp>
    </p:spTree>
    <p:extLst>
      <p:ext uri="{BB962C8B-B14F-4D97-AF65-F5344CB8AC3E}">
        <p14:creationId xmlns:p14="http://schemas.microsoft.com/office/powerpoint/2010/main" val="4032030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a:t>أنواع السياحة</a:t>
            </a:r>
            <a:endParaRPr lang="en-US" dirty="0"/>
          </a:p>
        </p:txBody>
      </p:sp>
      <p:sp>
        <p:nvSpPr>
          <p:cNvPr id="3" name="Content Placeholder 2"/>
          <p:cNvSpPr>
            <a:spLocks noGrp="1"/>
          </p:cNvSpPr>
          <p:nvPr>
            <p:ph idx="1"/>
          </p:nvPr>
        </p:nvSpPr>
        <p:spPr/>
        <p:txBody>
          <a:bodyPr/>
          <a:lstStyle/>
          <a:p>
            <a:pPr algn="r" rtl="1"/>
            <a:r>
              <a:rPr lang="ar-JO" dirty="0"/>
              <a:t>تُصنَّفَ السياحةُ حسبَ الموقع والغاية:</a:t>
            </a:r>
          </a:p>
          <a:p>
            <a:pPr algn="r" rtl="1"/>
            <a:endParaRPr lang="ar-JO" dirty="0"/>
          </a:p>
          <a:p>
            <a:pPr algn="r" rtl="1"/>
            <a:r>
              <a:rPr lang="ar-JO" sz="2800" dirty="0"/>
              <a:t> </a:t>
            </a:r>
            <a:r>
              <a:rPr lang="ar-JO" sz="2800" u="sng" dirty="0"/>
              <a:t>الموقع الجغرافي</a:t>
            </a:r>
            <a:r>
              <a:rPr lang="ar-JO" sz="2800" dirty="0"/>
              <a:t>: تُصنَّفُ السياحةُ إلى سياحة داخلية (ضمن حدودِ الدولة)، وسياحة خارجيَّة (خارج حدود الدولة). </a:t>
            </a:r>
          </a:p>
          <a:p>
            <a:pPr algn="r" rtl="1"/>
            <a:endParaRPr lang="ar-JO" sz="2800" dirty="0"/>
          </a:p>
          <a:p>
            <a:pPr algn="r" rtl="1"/>
            <a:r>
              <a:rPr lang="ar-JO" sz="2800" dirty="0"/>
              <a:t> </a:t>
            </a:r>
            <a:r>
              <a:rPr lang="ar-JO" sz="2800" u="sng" dirty="0"/>
              <a:t>الغاية منَ الزِّيارة</a:t>
            </a:r>
            <a:r>
              <a:rPr lang="ar-JO" sz="2800" dirty="0"/>
              <a:t>: تُصنف السياحة إلى ثقافية، ودينيَّة، وبيئية، ورياضية وعلاجية، وتعليمية، وللتسوق.</a:t>
            </a:r>
            <a:endParaRPr lang="en-US" sz="2800" dirty="0"/>
          </a:p>
        </p:txBody>
      </p:sp>
    </p:spTree>
    <p:extLst>
      <p:ext uri="{BB962C8B-B14F-4D97-AF65-F5344CB8AC3E}">
        <p14:creationId xmlns:p14="http://schemas.microsoft.com/office/powerpoint/2010/main" val="2650441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a:t>مقومات السياحة</a:t>
            </a:r>
            <a:endParaRPr lang="en-US" dirty="0"/>
          </a:p>
        </p:txBody>
      </p:sp>
      <p:sp>
        <p:nvSpPr>
          <p:cNvPr id="3" name="Content Placeholder 2"/>
          <p:cNvSpPr>
            <a:spLocks noGrp="1"/>
          </p:cNvSpPr>
          <p:nvPr>
            <p:ph idx="1"/>
          </p:nvPr>
        </p:nvSpPr>
        <p:spPr>
          <a:xfrm>
            <a:off x="457200" y="1124744"/>
            <a:ext cx="7620000" cy="5276056"/>
          </a:xfrm>
        </p:spPr>
        <p:txBody>
          <a:bodyPr>
            <a:normAutofit fontScale="92500" lnSpcReduction="10000"/>
          </a:bodyPr>
          <a:lstStyle/>
          <a:p>
            <a:pPr algn="r" rtl="1"/>
            <a:endParaRPr lang="ar-JO" dirty="0"/>
          </a:p>
          <a:p>
            <a:pPr algn="r" rtl="1"/>
            <a:r>
              <a:rPr lang="ar-JO" sz="2800" u="sng" dirty="0"/>
              <a:t>يتوقف نشاط وازدهار الحركة السياحيَّةِ في أي منطقة على العلاقة بينَ:</a:t>
            </a:r>
          </a:p>
          <a:p>
            <a:pPr marL="114300" indent="0" algn="r" rtl="1">
              <a:buNone/>
            </a:pPr>
            <a:endParaRPr lang="ar-JO" sz="2800" u="sng" dirty="0"/>
          </a:p>
          <a:p>
            <a:pPr algn="r" rtl="1"/>
            <a:r>
              <a:rPr lang="ar-JO" sz="2800" dirty="0"/>
              <a:t>1- </a:t>
            </a:r>
            <a:r>
              <a:rPr lang="ar-JO" sz="2800" u="sng" dirty="0"/>
              <a:t>العرض السياحي</a:t>
            </a:r>
            <a:r>
              <a:rPr lang="ar-JO" sz="2800" dirty="0"/>
              <a:t>: الذي يتكوَّنُ منَ المُقوّماتِ الطبيعية والمقوماتِ البشرية. </a:t>
            </a:r>
          </a:p>
          <a:p>
            <a:pPr algn="r" rtl="1"/>
            <a:endParaRPr lang="ar-JO" sz="2800" dirty="0"/>
          </a:p>
          <a:p>
            <a:pPr algn="r" rtl="1"/>
            <a:r>
              <a:rPr lang="ar-JO" sz="2800" dirty="0"/>
              <a:t>2- </a:t>
            </a:r>
            <a:r>
              <a:rPr lang="ar-JO" sz="2800" u="sng" dirty="0"/>
              <a:t>والطلبِ السياحي</a:t>
            </a:r>
            <a:r>
              <a:rPr lang="ar-JO" sz="2800" dirty="0"/>
              <a:t>: وهــو رغبة السائح في الحصول على الخدمات السياحية ودفع الثمن مقابلها في أثناء الرحلة السياحية وفي المواقع السياحية.</a:t>
            </a:r>
          </a:p>
          <a:p>
            <a:pPr algn="r" rtl="1"/>
            <a:endParaRPr lang="ar-JO" sz="2800" dirty="0"/>
          </a:p>
          <a:p>
            <a:pPr algn="r" rtl="1"/>
            <a:r>
              <a:rPr lang="ar-JO" sz="2800" dirty="0"/>
              <a:t> </a:t>
            </a:r>
            <a:r>
              <a:rPr lang="ar-JO" sz="2800" u="sng" dirty="0"/>
              <a:t>ملاحظة</a:t>
            </a:r>
            <a:r>
              <a:rPr lang="ar-JO" sz="2800" dirty="0"/>
              <a:t>: يتأثر الطلب السياحي بعدة عوامل، منها: الدخل، والأسعار، ووقت الفراغ، والتسويق السياحي.</a:t>
            </a:r>
            <a:endParaRPr lang="en-US" sz="2800" dirty="0"/>
          </a:p>
        </p:txBody>
      </p:sp>
    </p:spTree>
    <p:extLst>
      <p:ext uri="{BB962C8B-B14F-4D97-AF65-F5344CB8AC3E}">
        <p14:creationId xmlns:p14="http://schemas.microsoft.com/office/powerpoint/2010/main" val="2920925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a:t>المقومات الطبيعية</a:t>
            </a:r>
            <a:endParaRPr lang="en-US" dirty="0"/>
          </a:p>
        </p:txBody>
      </p:sp>
      <p:sp>
        <p:nvSpPr>
          <p:cNvPr id="3" name="Content Placeholder 2"/>
          <p:cNvSpPr>
            <a:spLocks noGrp="1"/>
          </p:cNvSpPr>
          <p:nvPr>
            <p:ph idx="1"/>
          </p:nvPr>
        </p:nvSpPr>
        <p:spPr/>
        <p:txBody>
          <a:bodyPr>
            <a:normAutofit/>
          </a:bodyPr>
          <a:lstStyle/>
          <a:p>
            <a:pPr algn="r" rtl="1"/>
            <a:endParaRPr lang="ar-JO" sz="2800" dirty="0"/>
          </a:p>
          <a:p>
            <a:pPr algn="r" rtl="1"/>
            <a:r>
              <a:rPr lang="ar-JO" sz="2800" dirty="0"/>
              <a:t>1- التضاريس.</a:t>
            </a:r>
          </a:p>
          <a:p>
            <a:pPr algn="r" rtl="1"/>
            <a:endParaRPr lang="ar-JO" sz="2800" dirty="0"/>
          </a:p>
          <a:p>
            <a:pPr algn="r" rtl="1"/>
            <a:r>
              <a:rPr lang="ar-JO" sz="2800" dirty="0"/>
              <a:t>2- الموقع.</a:t>
            </a:r>
          </a:p>
          <a:p>
            <a:pPr algn="r" rtl="1"/>
            <a:endParaRPr lang="ar-JO" sz="2800" dirty="0"/>
          </a:p>
          <a:p>
            <a:pPr algn="r" rtl="1"/>
            <a:r>
              <a:rPr lang="ar-JO" sz="2800" dirty="0"/>
              <a:t>3- التنوع البيئي.</a:t>
            </a:r>
            <a:endParaRPr lang="en-US" sz="2800" dirty="0"/>
          </a:p>
        </p:txBody>
      </p:sp>
    </p:spTree>
    <p:extLst>
      <p:ext uri="{BB962C8B-B14F-4D97-AF65-F5344CB8AC3E}">
        <p14:creationId xmlns:p14="http://schemas.microsoft.com/office/powerpoint/2010/main" val="2333636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7620000" cy="1143000"/>
          </a:xfrm>
        </p:spPr>
        <p:txBody>
          <a:bodyPr/>
          <a:lstStyle/>
          <a:p>
            <a:pPr algn="ctr" rtl="1"/>
            <a:r>
              <a:rPr lang="ar-JO" sz="4800" dirty="0"/>
              <a:t>1- التضاريس.</a:t>
            </a:r>
            <a:br>
              <a:rPr lang="ar-JO" sz="4800" dirty="0"/>
            </a:br>
            <a:endParaRPr lang="en-US" dirty="0"/>
          </a:p>
        </p:txBody>
      </p:sp>
      <p:sp>
        <p:nvSpPr>
          <p:cNvPr id="3" name="Content Placeholder 2"/>
          <p:cNvSpPr>
            <a:spLocks noGrp="1"/>
          </p:cNvSpPr>
          <p:nvPr>
            <p:ph idx="1"/>
          </p:nvPr>
        </p:nvSpPr>
        <p:spPr>
          <a:xfrm>
            <a:off x="457200" y="1844824"/>
            <a:ext cx="7620000" cy="4555976"/>
          </a:xfrm>
        </p:spPr>
        <p:txBody>
          <a:bodyPr>
            <a:normAutofit/>
          </a:bodyPr>
          <a:lstStyle/>
          <a:p>
            <a:pPr algn="r" rtl="1"/>
            <a:endParaRPr lang="ar-JO" sz="2800" dirty="0"/>
          </a:p>
          <a:p>
            <a:pPr algn="r" rtl="1"/>
            <a:r>
              <a:rPr lang="ar-JO" sz="2800" dirty="0"/>
              <a:t>يُقصد بها أشكال سطح الأرض؛ حيثُ تستهوي هذه الأشكال المغامرينَ وعُشَّاق الاستكشاف من السياح؛ لوفرة ما تحتويه من مظاهر جغرافية متنوعة.</a:t>
            </a:r>
            <a:endParaRPr lang="en-US" sz="2800" dirty="0"/>
          </a:p>
        </p:txBody>
      </p:sp>
    </p:spTree>
    <p:extLst>
      <p:ext uri="{BB962C8B-B14F-4D97-AF65-F5344CB8AC3E}">
        <p14:creationId xmlns:p14="http://schemas.microsoft.com/office/powerpoint/2010/main" val="43310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7620000" cy="796950"/>
          </a:xfrm>
        </p:spPr>
        <p:txBody>
          <a:bodyPr/>
          <a:lstStyle/>
          <a:p>
            <a:pPr algn="ctr" rtl="1"/>
            <a:r>
              <a:rPr lang="ar-JO" sz="4800" dirty="0"/>
              <a:t>2- الموقع.</a:t>
            </a:r>
            <a:br>
              <a:rPr lang="ar-JO" sz="4800" dirty="0"/>
            </a:br>
            <a:endParaRPr lang="en-US" dirty="0"/>
          </a:p>
        </p:txBody>
      </p:sp>
      <p:sp>
        <p:nvSpPr>
          <p:cNvPr id="3" name="Content Placeholder 2"/>
          <p:cNvSpPr>
            <a:spLocks noGrp="1"/>
          </p:cNvSpPr>
          <p:nvPr>
            <p:ph idx="1"/>
          </p:nvPr>
        </p:nvSpPr>
        <p:spPr/>
        <p:txBody>
          <a:bodyPr>
            <a:normAutofit/>
          </a:bodyPr>
          <a:lstStyle/>
          <a:p>
            <a:pPr algn="r" rtl="1"/>
            <a:endParaRPr lang="ar-JO" sz="2800" dirty="0"/>
          </a:p>
          <a:p>
            <a:pPr algn="r" rtl="1"/>
            <a:r>
              <a:rPr lang="ar-JO" sz="2800" dirty="0"/>
              <a:t>يُعد الموقع الجغرافي المناسب للدولة عاملا مساعدًا لنشاط الحركة السياحية، فالدول ذات الموقع المتوسط بين الدول تحظى بحصة أكبر من عدد السياح في العالم.</a:t>
            </a:r>
            <a:endParaRPr lang="en-US" sz="2800" dirty="0"/>
          </a:p>
        </p:txBody>
      </p:sp>
    </p:spTree>
    <p:extLst>
      <p:ext uri="{BB962C8B-B14F-4D97-AF65-F5344CB8AC3E}">
        <p14:creationId xmlns:p14="http://schemas.microsoft.com/office/powerpoint/2010/main" val="29525873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4361</TotalTime>
  <Words>853</Words>
  <Application>Microsoft Office PowerPoint</Application>
  <PresentationFormat>On-screen Show (4:3)</PresentationFormat>
  <Paragraphs>90</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Cambria</vt:lpstr>
      <vt:lpstr>Traditional Arabic</vt:lpstr>
      <vt:lpstr>Adjacency</vt:lpstr>
      <vt:lpstr>الوحدة الثانية - السياحة والنقل إعداد الأستاذ إبراهيم صوالحة  </vt:lpstr>
      <vt:lpstr>مقومات السياحة</vt:lpstr>
      <vt:lpstr>تعريف السياحة</vt:lpstr>
      <vt:lpstr>أهمية السياحة</vt:lpstr>
      <vt:lpstr>أنواع السياحة</vt:lpstr>
      <vt:lpstr>مقومات السياحة</vt:lpstr>
      <vt:lpstr>المقومات الطبيعية</vt:lpstr>
      <vt:lpstr>1- التضاريس. </vt:lpstr>
      <vt:lpstr>2- الموقع. </vt:lpstr>
      <vt:lpstr>3- التنوع البيئي. </vt:lpstr>
      <vt:lpstr>المقومات البشرية</vt:lpstr>
      <vt:lpstr>1- الاستقرار الأمني والسياسي. </vt:lpstr>
      <vt:lpstr>2- البنية التحتية. </vt:lpstr>
      <vt:lpstr>3- الموروث الثقافي. </vt:lpstr>
      <vt:lpstr>4- المعالم الدينية. </vt:lpstr>
      <vt:lpstr>5- المواقع الأثرية والتاريخية. </vt:lpstr>
      <vt:lpstr>مواقع أثرية في الأردن</vt:lpstr>
      <vt:lpstr>PowerPoint Presentation</vt:lpstr>
      <vt:lpstr>PowerPoint Presentation</vt:lpstr>
      <vt:lpstr>PowerPoint Presentation</vt:lpstr>
      <vt:lpstr>تعريفات</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sawal</dc:creator>
  <cp:lastModifiedBy>ahmad alhossain</cp:lastModifiedBy>
  <cp:revision>14</cp:revision>
  <dcterms:created xsi:type="dcterms:W3CDTF">2023-10-12T07:31:53Z</dcterms:created>
  <dcterms:modified xsi:type="dcterms:W3CDTF">2024-08-27T12:56:38Z</dcterms:modified>
</cp:coreProperties>
</file>