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1" r:id="rId6"/>
    <p:sldId id="262" r:id="rId7"/>
    <p:sldId id="263" r:id="rId8"/>
    <p:sldId id="260"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B8ABB09-4A1D-463E-8065-109CC2B7EFAA}" type="datetimeFigureOut">
              <a:rPr lang="ar-SA" smtClean="0"/>
              <a:t>22/02/1446</a:t>
            </a:fld>
            <a:endParaRPr lang="ar-SA"/>
          </a:p>
        </p:txBody>
      </p:sp>
      <p:sp>
        <p:nvSpPr>
          <p:cNvPr id="17" name="Footer Placeholder 16"/>
          <p:cNvSpPr>
            <a:spLocks noGrp="1"/>
          </p:cNvSpPr>
          <p:nvPr>
            <p:ph type="ftr" sz="quarter" idx="11"/>
          </p:nvPr>
        </p:nvSpPr>
        <p:spPr/>
        <p:txBody>
          <a:bodyPr/>
          <a:lstStyle/>
          <a:p>
            <a:endParaRPr lang="ar-SA"/>
          </a:p>
        </p:txBody>
      </p:sp>
      <p:sp>
        <p:nvSpPr>
          <p:cNvPr id="29" name="Slide Number Placeholder 28"/>
          <p:cNvSpPr>
            <a:spLocks noGrp="1"/>
          </p:cNvSpPr>
          <p:nvPr>
            <p:ph type="sldNum" sz="quarter" idx="12"/>
          </p:nvPr>
        </p:nvSpPr>
        <p:spPr/>
        <p:txBody>
          <a:bodyPr/>
          <a:lstStyle/>
          <a:p>
            <a:fld id="{0B34F065-1154-456A-91E3-76DE8E75E17B}" type="slidenum">
              <a:rPr lang="ar-SA" smtClean="0"/>
              <a:t>‹#›</a:t>
            </a:fld>
            <a:endParaRPr lang="ar-SA"/>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a:xfrm>
            <a:off x="7924800" y="6416675"/>
            <a:ext cx="762000" cy="365125"/>
          </a:xfrm>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t>22/02/1446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B8ABB09-4A1D-463E-8065-109CC2B7EFAA}" type="datetimeFigureOut">
              <a:rPr lang="ar-SA" smtClean="0"/>
              <a:t>22/02/1446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22/02/1446</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B8ABB09-4A1D-463E-8065-109CC2B7EFAA}" type="datetimeFigureOut">
              <a:rPr lang="ar-SA" smtClean="0"/>
              <a:t>22/02/1446</a:t>
            </a:fld>
            <a:endParaRPr lang="ar-SA"/>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ar-SA"/>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B34F065-1154-456A-91E3-76DE8E75E17B}" type="slidenum">
              <a:rPr lang="ar-SA" smtClean="0"/>
              <a:t>‹#›</a:t>
            </a:fld>
            <a:endParaRPr lang="ar-SA"/>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rtl="1"/>
            <a:r>
              <a:rPr lang="ar-JO" dirty="0"/>
              <a:t> الدرس الثاني ص38</a:t>
            </a:r>
            <a:endParaRPr lang="en-US" dirty="0"/>
          </a:p>
        </p:txBody>
      </p:sp>
      <p:sp>
        <p:nvSpPr>
          <p:cNvPr id="3" name="Subtitle 2"/>
          <p:cNvSpPr>
            <a:spLocks noGrp="1"/>
          </p:cNvSpPr>
          <p:nvPr>
            <p:ph type="subTitle" idx="1"/>
          </p:nvPr>
        </p:nvSpPr>
        <p:spPr/>
        <p:txBody>
          <a:bodyPr/>
          <a:lstStyle/>
          <a:p>
            <a:r>
              <a:rPr lang="ar-JO" dirty="0"/>
              <a:t>الآثار الاقتصادية والاجتماعية للسياحة</a:t>
            </a:r>
          </a:p>
          <a:p>
            <a:r>
              <a:rPr lang="ar-JO" sz="2800" dirty="0">
                <a:latin typeface="Traditional Arabic" pitchFamily="18" charset="-78"/>
                <a:cs typeface="Traditional Arabic" pitchFamily="18" charset="-78"/>
              </a:rPr>
              <a:t>إعداد الأستاذ إبراهيم صوالحة</a:t>
            </a:r>
            <a:endParaRPr lang="en-US" sz="2800">
              <a:latin typeface="Traditional Arabic" pitchFamily="18" charset="-78"/>
              <a:cs typeface="Traditional Arabic" pitchFamily="18" charset="-78"/>
            </a:endParaRPr>
          </a:p>
          <a:p>
            <a:endParaRPr lang="en-US" dirty="0"/>
          </a:p>
        </p:txBody>
      </p:sp>
      <p:pic>
        <p:nvPicPr>
          <p:cNvPr id="4" name="Picture 3">
            <a:extLst>
              <a:ext uri="{FF2B5EF4-FFF2-40B4-BE49-F238E27FC236}">
                <a16:creationId xmlns:a16="http://schemas.microsoft.com/office/drawing/2014/main" id="{D37EBBDC-0593-D7C0-A855-14470F73406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72359" y="729208"/>
            <a:ext cx="1528942" cy="1556792"/>
          </a:xfrm>
          <a:prstGeom prst="rect">
            <a:avLst/>
          </a:prstGeom>
        </p:spPr>
      </p:pic>
    </p:spTree>
    <p:extLst>
      <p:ext uri="{BB962C8B-B14F-4D97-AF65-F5344CB8AC3E}">
        <p14:creationId xmlns:p14="http://schemas.microsoft.com/office/powerpoint/2010/main" val="1379210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JO" dirty="0"/>
              <a:t>تعريفات مهمة</a:t>
            </a:r>
            <a:endParaRPr lang="en-US" dirty="0"/>
          </a:p>
        </p:txBody>
      </p:sp>
      <p:sp>
        <p:nvSpPr>
          <p:cNvPr id="3" name="Content Placeholder 2"/>
          <p:cNvSpPr>
            <a:spLocks noGrp="1"/>
          </p:cNvSpPr>
          <p:nvPr>
            <p:ph idx="1"/>
          </p:nvPr>
        </p:nvSpPr>
        <p:spPr/>
        <p:txBody>
          <a:bodyPr>
            <a:normAutofit/>
          </a:bodyPr>
          <a:lstStyle/>
          <a:p>
            <a:pPr algn="r" rtl="1"/>
            <a:r>
              <a:rPr lang="ar-JO" u="sng" dirty="0"/>
              <a:t>الدخل القومي</a:t>
            </a:r>
            <a:r>
              <a:rPr lang="ar-JO" dirty="0"/>
              <a:t>: هو مجموع قيم السلع والخدمات المنتجة في الاقتصاد الوطني لدولة معينة خلال عام معين. </a:t>
            </a:r>
          </a:p>
          <a:p>
            <a:pPr algn="r" rtl="1"/>
            <a:endParaRPr lang="ar-JO" dirty="0"/>
          </a:p>
          <a:p>
            <a:pPr algn="r" rtl="1"/>
            <a:r>
              <a:rPr lang="ar-JO" u="sng" dirty="0"/>
              <a:t>الناتج المحلي الإجمالي</a:t>
            </a:r>
            <a:r>
              <a:rPr lang="ar-JO" dirty="0"/>
              <a:t>: هو معيار نقدي يقيس القيمة السوقية لجميع السلع والخدمات المنتجة والمبيعة في وقت معيَّن في دولة معينة.</a:t>
            </a:r>
          </a:p>
          <a:p>
            <a:pPr marL="137160" indent="0" algn="r" rtl="1">
              <a:buNone/>
            </a:pPr>
            <a:endParaRPr lang="ar-JO" dirty="0"/>
          </a:p>
          <a:p>
            <a:pPr algn="r" rtl="1"/>
            <a:r>
              <a:rPr lang="ar-JO" u="sng" dirty="0"/>
              <a:t>سياحة الأعمال</a:t>
            </a:r>
            <a:r>
              <a:rPr lang="ar-JO" dirty="0"/>
              <a:t>: الرحلات السياحية التي تهدف إلى حضور المعارض والمؤتمرات والندوات على المستوى المحلي والعالمي.</a:t>
            </a:r>
            <a:endParaRPr lang="en-US" dirty="0"/>
          </a:p>
          <a:p>
            <a:pPr algn="r" rtl="1"/>
            <a:endParaRPr lang="en-US" dirty="0"/>
          </a:p>
        </p:txBody>
      </p:sp>
    </p:spTree>
    <p:extLst>
      <p:ext uri="{BB962C8B-B14F-4D97-AF65-F5344CB8AC3E}">
        <p14:creationId xmlns:p14="http://schemas.microsoft.com/office/powerpoint/2010/main" val="913636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JO" dirty="0"/>
              <a:t>3- تحفيز النمو الاقتصادي والأثر المضاعف</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1- تعمل السياحة على تحفيز النمو الاقتصادي ومُعدلاته.</a:t>
            </a:r>
          </a:p>
          <a:p>
            <a:pPr algn="r" rtl="1"/>
            <a:r>
              <a:rPr lang="ar-JO" dirty="0"/>
              <a:t>2- وترفع من نسبة التشغيل وتوفير فرص العمل. </a:t>
            </a:r>
          </a:p>
          <a:p>
            <a:pPr algn="r" rtl="1"/>
            <a:endParaRPr lang="ar-JO" dirty="0"/>
          </a:p>
          <a:p>
            <a:pPr algn="r" rtl="1"/>
            <a:r>
              <a:rPr lang="ar-JO" u="sng" dirty="0"/>
              <a:t>الأثر المضاعف</a:t>
            </a:r>
            <a:r>
              <a:rPr lang="ar-JO" dirty="0"/>
              <a:t>: ارتباط السياحة وتشابكها بصورة إيجابية مع قطاعات أخرى من خدمات ونقل وصناعة وتجارة واتصالات.</a:t>
            </a:r>
            <a:endParaRPr lang="en-US" dirty="0"/>
          </a:p>
        </p:txBody>
      </p:sp>
    </p:spTree>
    <p:extLst>
      <p:ext uri="{BB962C8B-B14F-4D97-AF65-F5344CB8AC3E}">
        <p14:creationId xmlns:p14="http://schemas.microsoft.com/office/powerpoint/2010/main" val="29973780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ar-JO" dirty="0"/>
              <a:t>آثار جائحة كورونا في حركة السياحة الدولية.</a:t>
            </a:r>
            <a:endParaRPr lang="en-US" dirty="0"/>
          </a:p>
        </p:txBody>
      </p:sp>
      <p:sp>
        <p:nvSpPr>
          <p:cNvPr id="3" name="Content Placeholder 2"/>
          <p:cNvSpPr>
            <a:spLocks noGrp="1"/>
          </p:cNvSpPr>
          <p:nvPr>
            <p:ph idx="1"/>
          </p:nvPr>
        </p:nvSpPr>
        <p:spPr/>
        <p:txBody>
          <a:bodyPr>
            <a:normAutofit/>
          </a:bodyPr>
          <a:lstStyle/>
          <a:p>
            <a:pPr algn="r" rtl="1"/>
            <a:endParaRPr lang="ar-JO" dirty="0"/>
          </a:p>
          <a:p>
            <a:pPr algn="r" rtl="1"/>
            <a:r>
              <a:rPr lang="ar-JO" dirty="0"/>
              <a:t>1- تسببت جائحة كورونا بتراجع السياحة الدولية عام 2020م.</a:t>
            </a:r>
          </a:p>
          <a:p>
            <a:pPr algn="r" rtl="1"/>
            <a:endParaRPr lang="ar-JO" dirty="0"/>
          </a:p>
          <a:p>
            <a:pPr algn="r" rtl="1"/>
            <a:r>
              <a:rPr lang="ar-JO" dirty="0"/>
              <a:t>2- وقدَّرَت منظمة السياحة الدولية خسارة في الإيرادات السياحية الدولية في ذلك العام بمقدار (1300) مليار دولار.</a:t>
            </a:r>
          </a:p>
          <a:p>
            <a:pPr algn="r" rtl="1"/>
            <a:endParaRPr lang="ar-JO" dirty="0"/>
          </a:p>
          <a:p>
            <a:pPr algn="r" rtl="1"/>
            <a:r>
              <a:rPr lang="ar-JO" dirty="0"/>
              <a:t>إلا أن قطاع السياحة بدأ يعود إلى سابق عهده منذ الربع الأول من العام 2022م.</a:t>
            </a:r>
          </a:p>
        </p:txBody>
      </p:sp>
    </p:spTree>
    <p:extLst>
      <p:ext uri="{BB962C8B-B14F-4D97-AF65-F5344CB8AC3E}">
        <p14:creationId xmlns:p14="http://schemas.microsoft.com/office/powerpoint/2010/main" val="1479562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JO" dirty="0"/>
              <a:t>الآثار الاجتماعية للسياحة</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1- تعد السياحة وسيلة للترفيه والاستجمام والمعرفة.</a:t>
            </a:r>
          </a:p>
          <a:p>
            <a:pPr algn="r" rtl="1"/>
            <a:r>
              <a:rPr lang="ar-JO" dirty="0"/>
              <a:t>2- ولتبادل الثقافات وتعرفِ عادات وتقاليد الشعوب. </a:t>
            </a:r>
          </a:p>
          <a:p>
            <a:pPr algn="r" rtl="1"/>
            <a:r>
              <a:rPr lang="ar-JO" dirty="0"/>
              <a:t>3- مما يُسهم في تعميق العلاقات وتجذيرها بين شعوب العالم.</a:t>
            </a:r>
            <a:endParaRPr lang="en-US" dirty="0"/>
          </a:p>
        </p:txBody>
      </p:sp>
    </p:spTree>
    <p:extLst>
      <p:ext uri="{BB962C8B-B14F-4D97-AF65-F5344CB8AC3E}">
        <p14:creationId xmlns:p14="http://schemas.microsoft.com/office/powerpoint/2010/main" val="42858973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ar-JO" dirty="0" err="1"/>
              <a:t>البترا</a:t>
            </a:r>
            <a:r>
              <a:rPr lang="ar-JO" dirty="0"/>
              <a:t>، نموذج للسياحة والتنمية الاقتصادية والاجتماعية</a:t>
            </a:r>
            <a:endParaRPr lang="en-US" dirty="0"/>
          </a:p>
        </p:txBody>
      </p:sp>
      <p:sp>
        <p:nvSpPr>
          <p:cNvPr id="3" name="Content Placeholder 2"/>
          <p:cNvSpPr>
            <a:spLocks noGrp="1"/>
          </p:cNvSpPr>
          <p:nvPr>
            <p:ph idx="1"/>
          </p:nvPr>
        </p:nvSpPr>
        <p:spPr/>
        <p:txBody>
          <a:bodyPr>
            <a:normAutofit/>
          </a:bodyPr>
          <a:lstStyle/>
          <a:p>
            <a:pPr algn="r" rtl="1"/>
            <a:endParaRPr lang="ar-JO" dirty="0"/>
          </a:p>
          <a:p>
            <a:pPr algn="r" rtl="1"/>
            <a:r>
              <a:rPr lang="ar-JO" dirty="0"/>
              <a:t>تزايد عدد زوَّارِ مدينة </a:t>
            </a:r>
            <a:r>
              <a:rPr lang="ar-JO" dirty="0" err="1"/>
              <a:t>البترا</a:t>
            </a:r>
            <a:r>
              <a:rPr lang="ar-JO" dirty="0"/>
              <a:t> مع زيادة التسويق السياحي للمدينة الأثرية.</a:t>
            </a:r>
          </a:p>
          <a:p>
            <a:pPr algn="r" rtl="1"/>
            <a:r>
              <a:rPr lang="ar-JO" dirty="0"/>
              <a:t> وتزايد نشاط الشركات السياحية وإقامة علاقات شراكة ضمن شراكات إقليمية.</a:t>
            </a:r>
          </a:p>
          <a:p>
            <a:pPr algn="r" rtl="1"/>
            <a:r>
              <a:rPr lang="ar-JO" dirty="0"/>
              <a:t> حيثُ شكلت سياحة </a:t>
            </a:r>
            <a:r>
              <a:rPr lang="ar-JO" dirty="0" err="1"/>
              <a:t>البترا</a:t>
            </a:r>
            <a:r>
              <a:rPr lang="ar-JO" dirty="0"/>
              <a:t> نحو 80% من السياحة الأجنبية الوافدة للأردن في عام 2022م، وعدد زوارها أكثر من 900 ألف سائح.</a:t>
            </a:r>
            <a:endParaRPr lang="en-US" dirty="0"/>
          </a:p>
        </p:txBody>
      </p:sp>
    </p:spTree>
    <p:extLst>
      <p:ext uri="{BB962C8B-B14F-4D97-AF65-F5344CB8AC3E}">
        <p14:creationId xmlns:p14="http://schemas.microsoft.com/office/powerpoint/2010/main" val="28285610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018"/>
          </a:xfrm>
        </p:spPr>
        <p:txBody>
          <a:bodyPr>
            <a:normAutofit fontScale="90000"/>
          </a:bodyPr>
          <a:lstStyle/>
          <a:p>
            <a:endParaRPr lang="en-US" dirty="0"/>
          </a:p>
        </p:txBody>
      </p:sp>
      <p:sp>
        <p:nvSpPr>
          <p:cNvPr id="3" name="Content Placeholder 2"/>
          <p:cNvSpPr>
            <a:spLocks noGrp="1"/>
          </p:cNvSpPr>
          <p:nvPr>
            <p:ph idx="1"/>
          </p:nvPr>
        </p:nvSpPr>
        <p:spPr>
          <a:xfrm>
            <a:off x="457200" y="404664"/>
            <a:ext cx="8229600" cy="5904696"/>
          </a:xfrm>
        </p:spPr>
        <p:txBody>
          <a:bodyPr>
            <a:normAutofit lnSpcReduction="10000"/>
          </a:bodyPr>
          <a:lstStyle/>
          <a:p>
            <a:pPr algn="r" rtl="1"/>
            <a:endParaRPr lang="ar-JO" dirty="0"/>
          </a:p>
          <a:p>
            <a:pPr algn="r" rtl="1"/>
            <a:r>
              <a:rPr lang="ar-JO" u="sng" dirty="0"/>
              <a:t>الآثار الاقتصادية</a:t>
            </a:r>
            <a:r>
              <a:rPr lang="ar-JO" dirty="0"/>
              <a:t>:</a:t>
            </a:r>
          </a:p>
          <a:p>
            <a:pPr marL="137160" indent="0" algn="r" rtl="1">
              <a:buNone/>
            </a:pPr>
            <a:r>
              <a:rPr lang="ar-JO" dirty="0"/>
              <a:t>1- أسهمتِ السَّياحةُ في </a:t>
            </a:r>
            <a:r>
              <a:rPr lang="ar-JO" dirty="0" err="1"/>
              <a:t>البترا</a:t>
            </a:r>
            <a:r>
              <a:rPr lang="ar-JO" dirty="0"/>
              <a:t> في تشغيل المرشدين السياحيين ممن يتحدثون لغاتٍ مختلفة.</a:t>
            </a:r>
          </a:p>
          <a:p>
            <a:pPr marL="137160" indent="0" algn="r" rtl="1">
              <a:buNone/>
            </a:pPr>
            <a:r>
              <a:rPr lang="ar-JO" dirty="0"/>
              <a:t>2- وتشغيل العديد من أصحاب الرواحل (الخيل والجمال والحمير) التي تُعدُّ أبرز وسائل النقل داخل المدينة الأثرية.</a:t>
            </a:r>
          </a:p>
          <a:p>
            <a:pPr marL="137160" indent="0" algn="r" rtl="1">
              <a:buNone/>
            </a:pPr>
            <a:r>
              <a:rPr lang="ar-JO" dirty="0"/>
              <a:t>3- كما تحظى المتاجر التراثية وما تحتويه من أزياء وتُحفِ باهتمام السُّياح والإقبال على شرائها.</a:t>
            </a:r>
          </a:p>
          <a:p>
            <a:pPr algn="r" rtl="1"/>
            <a:endParaRPr lang="ar-JO" dirty="0"/>
          </a:p>
          <a:p>
            <a:pPr algn="r" rtl="1"/>
            <a:r>
              <a:rPr lang="ar-JO" u="sng" dirty="0"/>
              <a:t>الآثار الاجتماعيَّةُ:</a:t>
            </a:r>
          </a:p>
          <a:p>
            <a:pPr marL="137160" indent="0" algn="r" rtl="1">
              <a:buNone/>
            </a:pPr>
            <a:r>
              <a:rPr lang="ar-JO" dirty="0"/>
              <a:t>عملت الحكومة الأردنية منذ عام 1980م على إنشاء قرية أم </a:t>
            </a:r>
            <a:r>
              <a:rPr lang="ar-JO" dirty="0" err="1"/>
              <a:t>صيحون</a:t>
            </a:r>
            <a:r>
              <a:rPr lang="ar-JO" dirty="0"/>
              <a:t> للسكان الأصلي في مدينة البتراء، بدلًا من العيش في </a:t>
            </a:r>
            <a:r>
              <a:rPr lang="ar-JO" dirty="0" err="1"/>
              <a:t>المغرِ</a:t>
            </a:r>
            <a:r>
              <a:rPr lang="ar-JO" dirty="0"/>
              <a:t> والكهوف داخل المدينة الأثريَّة.</a:t>
            </a:r>
            <a:endParaRPr lang="en-US" dirty="0"/>
          </a:p>
        </p:txBody>
      </p:sp>
    </p:spTree>
    <p:extLst>
      <p:ext uri="{BB962C8B-B14F-4D97-AF65-F5344CB8AC3E}">
        <p14:creationId xmlns:p14="http://schemas.microsoft.com/office/powerpoint/2010/main" val="28144632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أُدرجت مدينة </a:t>
            </a:r>
            <a:r>
              <a:rPr lang="ar-JO" dirty="0" err="1"/>
              <a:t>البترا</a:t>
            </a:r>
            <a:r>
              <a:rPr lang="ar-JO" dirty="0"/>
              <a:t> على لائحة التراث العالمي التابعة لليونسكو في عام 1985م، كما اختيرَتْ بوصفها واحدةً من عجائب الدنيا السبع الجديدة في عام 2007م، وهي تُعدُّ اليوم أكثر الأماكن جذبًا للسياح على مستوى المملكة.</a:t>
            </a:r>
            <a:endParaRPr lang="en-US" dirty="0"/>
          </a:p>
        </p:txBody>
      </p:sp>
    </p:spTree>
    <p:extLst>
      <p:ext uri="{BB962C8B-B14F-4D97-AF65-F5344CB8AC3E}">
        <p14:creationId xmlns:p14="http://schemas.microsoft.com/office/powerpoint/2010/main" val="1010152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6712"/>
            <a:ext cx="8229600" cy="580926"/>
          </a:xfrm>
        </p:spPr>
        <p:txBody>
          <a:bodyPr>
            <a:normAutofit fontScale="90000"/>
          </a:bodyPr>
          <a:lstStyle/>
          <a:p>
            <a:pPr rtl="1"/>
            <a:r>
              <a:rPr lang="ar-JO" dirty="0"/>
              <a:t>تعد السياحة من أهم وسائل تحقيق السلام العالمي.</a:t>
            </a:r>
            <a:br>
              <a:rPr lang="en-US" dirty="0"/>
            </a:br>
            <a:endParaRPr lang="en-US" dirty="0"/>
          </a:p>
        </p:txBody>
      </p:sp>
      <p:sp>
        <p:nvSpPr>
          <p:cNvPr id="3" name="Content Placeholder 2"/>
          <p:cNvSpPr>
            <a:spLocks noGrp="1"/>
          </p:cNvSpPr>
          <p:nvPr>
            <p:ph idx="1"/>
          </p:nvPr>
        </p:nvSpPr>
        <p:spPr>
          <a:xfrm>
            <a:off x="457200" y="2060848"/>
            <a:ext cx="8229600" cy="4248512"/>
          </a:xfrm>
        </p:spPr>
        <p:txBody>
          <a:bodyPr/>
          <a:lstStyle/>
          <a:p>
            <a:pPr algn="r" rtl="1"/>
            <a:r>
              <a:rPr lang="ar-JO" dirty="0"/>
              <a:t>1- تُعد السياحةُ نموذجًا للعلاقات المتنوعة والمتجددة بين شعوب العالم وحضاراتهم.</a:t>
            </a:r>
          </a:p>
          <a:p>
            <a:pPr algn="r" rtl="1"/>
            <a:r>
              <a:rPr lang="ar-JO" dirty="0"/>
              <a:t> 2- وذلك لتبادل المعرفة والتقارب الفكري وإحلال التفاهم بين هذه الشعوب. </a:t>
            </a:r>
            <a:endParaRPr lang="en-US" dirty="0"/>
          </a:p>
        </p:txBody>
      </p:sp>
    </p:spTree>
    <p:extLst>
      <p:ext uri="{BB962C8B-B14F-4D97-AF65-F5344CB8AC3E}">
        <p14:creationId xmlns:p14="http://schemas.microsoft.com/office/powerpoint/2010/main" val="3716394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ar-JO" dirty="0"/>
              <a:t>العوامل التي ساعدت على تقدم حركة السياحة العالمية</a:t>
            </a:r>
            <a:endParaRPr lang="en-US" dirty="0"/>
          </a:p>
        </p:txBody>
      </p:sp>
      <p:sp>
        <p:nvSpPr>
          <p:cNvPr id="3" name="Content Placeholder 2"/>
          <p:cNvSpPr>
            <a:spLocks noGrp="1"/>
          </p:cNvSpPr>
          <p:nvPr>
            <p:ph idx="1"/>
          </p:nvPr>
        </p:nvSpPr>
        <p:spPr>
          <a:xfrm>
            <a:off x="323528" y="1600200"/>
            <a:ext cx="8352928" cy="4709160"/>
          </a:xfrm>
        </p:spPr>
        <p:txBody>
          <a:bodyPr>
            <a:normAutofit fontScale="92500"/>
          </a:bodyPr>
          <a:lstStyle/>
          <a:p>
            <a:pPr algn="r" rtl="1"/>
            <a:endParaRPr lang="ar-JO" dirty="0"/>
          </a:p>
          <a:p>
            <a:pPr algn="r" rtl="1"/>
            <a:r>
              <a:rPr lang="ar-JO" dirty="0"/>
              <a:t>التشريعات العمالية وزيادة أوقات الفراغ والإجازات المدفوعة للأفرادِ. </a:t>
            </a:r>
          </a:p>
          <a:p>
            <a:pPr algn="r" rtl="1"/>
            <a:r>
              <a:rPr lang="ar-JO" dirty="0"/>
              <a:t>التقدُّمُ الاقتصادي وارتفاع مستوى دخل الفرد ومستوى المعيشة له في تقدم حركة السياحة.</a:t>
            </a:r>
          </a:p>
          <a:p>
            <a:pPr algn="r" rtl="1"/>
            <a:r>
              <a:rPr lang="ar-JO" dirty="0"/>
              <a:t> تطور المواصلات ووسائل الإعلام.</a:t>
            </a:r>
          </a:p>
          <a:p>
            <a:pPr algn="r" rtl="1"/>
            <a:r>
              <a:rPr lang="ar-JO" dirty="0"/>
              <a:t>زيادة فرص التعليم ووعي الأفراد وإدراك العديد من الدول أهمية السياحة .</a:t>
            </a:r>
          </a:p>
          <a:p>
            <a:pPr algn="r" rtl="1"/>
            <a:r>
              <a:rPr lang="ar-JO" dirty="0"/>
              <a:t>إزالة معوقات الحركة السياحة.</a:t>
            </a:r>
          </a:p>
          <a:p>
            <a:pPr algn="r" rtl="1"/>
            <a:r>
              <a:rPr lang="ar-JO" dirty="0"/>
              <a:t>الإضافة إلى انخفاض أسعار الرحلات التي شجَّعَت الأفراد على السياحة والسفر إلى مختلف دول العالم.</a:t>
            </a:r>
            <a:endParaRPr lang="en-US" dirty="0"/>
          </a:p>
        </p:txBody>
      </p:sp>
    </p:spTree>
    <p:extLst>
      <p:ext uri="{BB962C8B-B14F-4D97-AF65-F5344CB8AC3E}">
        <p14:creationId xmlns:p14="http://schemas.microsoft.com/office/powerpoint/2010/main" val="2209744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JO" dirty="0"/>
              <a:t>حركة السياحة الدوليَّةِ</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هِيَ  َتنقُلُ الأفرادِ عبر حدودِ الدول بغرض السياحة، وتتأثَرُ هذهِ الحركةُ بالظروف السياسية والاقتصادية والاجتماعية التي تسود العالم.</a:t>
            </a:r>
            <a:endParaRPr lang="en-US" dirty="0"/>
          </a:p>
        </p:txBody>
      </p:sp>
    </p:spTree>
    <p:extLst>
      <p:ext uri="{BB962C8B-B14F-4D97-AF65-F5344CB8AC3E}">
        <p14:creationId xmlns:p14="http://schemas.microsoft.com/office/powerpoint/2010/main" val="1124393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JO" dirty="0"/>
              <a:t>حجم حركة السياحة الدولية</a:t>
            </a:r>
            <a:endParaRPr lang="en-US" dirty="0"/>
          </a:p>
        </p:txBody>
      </p:sp>
      <p:sp>
        <p:nvSpPr>
          <p:cNvPr id="3" name="Content Placeholder 2"/>
          <p:cNvSpPr>
            <a:spLocks noGrp="1"/>
          </p:cNvSpPr>
          <p:nvPr>
            <p:ph idx="1"/>
          </p:nvPr>
        </p:nvSpPr>
        <p:spPr/>
        <p:txBody>
          <a:bodyPr/>
          <a:lstStyle/>
          <a:p>
            <a:pPr algn="r" rtl="1"/>
            <a:endParaRPr lang="ar-JO" dirty="0"/>
          </a:p>
          <a:p>
            <a:pPr algn="r" rtl="1"/>
            <a:endParaRPr lang="ar-JO" dirty="0"/>
          </a:p>
          <a:p>
            <a:pPr algn="r" rtl="1"/>
            <a:r>
              <a:rPr lang="ar-JO" dirty="0"/>
              <a:t>ارتفاع حجم الأموال التي ينفقونها في رحلاتهم.</a:t>
            </a:r>
          </a:p>
          <a:p>
            <a:pPr algn="r" rtl="1"/>
            <a:endParaRPr lang="ar-JO" dirty="0"/>
          </a:p>
          <a:p>
            <a:pPr algn="r" rtl="1"/>
            <a:r>
              <a:rPr lang="ar-JO" dirty="0"/>
              <a:t>بلغ عدد السياح في العالم سنة 2022م قرابة 1.4 مليار سائح.</a:t>
            </a:r>
            <a:endParaRPr lang="en-US" dirty="0"/>
          </a:p>
        </p:txBody>
      </p:sp>
    </p:spTree>
    <p:extLst>
      <p:ext uri="{BB962C8B-B14F-4D97-AF65-F5344CB8AC3E}">
        <p14:creationId xmlns:p14="http://schemas.microsoft.com/office/powerpoint/2010/main" val="2021000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ar-JO" dirty="0"/>
              <a:t>أكثر الدول استقبالا للسياح عام 2022</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1- فرنسا.</a:t>
            </a:r>
          </a:p>
          <a:p>
            <a:pPr algn="r" rtl="1"/>
            <a:endParaRPr lang="ar-JO" dirty="0"/>
          </a:p>
          <a:p>
            <a:pPr algn="r" rtl="1"/>
            <a:r>
              <a:rPr lang="ar-JO" dirty="0"/>
              <a:t>2- الولايات المتحدة.</a:t>
            </a:r>
          </a:p>
          <a:p>
            <a:pPr algn="r" rtl="1"/>
            <a:endParaRPr lang="ar-JO" dirty="0"/>
          </a:p>
          <a:p>
            <a:pPr algn="r" rtl="1"/>
            <a:r>
              <a:rPr lang="ar-JO" dirty="0"/>
              <a:t>3- إسبانيا.</a:t>
            </a:r>
            <a:endParaRPr lang="en-US" dirty="0"/>
          </a:p>
        </p:txBody>
      </p:sp>
    </p:spTree>
    <p:extLst>
      <p:ext uri="{BB962C8B-B14F-4D97-AF65-F5344CB8AC3E}">
        <p14:creationId xmlns:p14="http://schemas.microsoft.com/office/powerpoint/2010/main" val="1752233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ar-JO" dirty="0"/>
              <a:t>أهمية السياحة من الناحية الاقتصادية</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يحتل قطاع السياحة على مستوى العالم المركز الرابع بوصفه قطاعًا تصديريًا بعد النفط وصناعة الكيماويات والأغذية.</a:t>
            </a:r>
          </a:p>
          <a:p>
            <a:pPr algn="r" rtl="1"/>
            <a:r>
              <a:rPr lang="ar-JO" dirty="0"/>
              <a:t> ويُسهم بنسبة 10% من إجمالي الناتج العالمي.</a:t>
            </a:r>
          </a:p>
          <a:p>
            <a:pPr algn="r" rtl="1"/>
            <a:r>
              <a:rPr lang="ar-JO" dirty="0"/>
              <a:t> كما يحتل هذا القطاع موقع الصدارة في استخدام وتشغيل وسائل النقل.</a:t>
            </a:r>
          </a:p>
          <a:p>
            <a:pPr algn="r" rtl="1"/>
            <a:r>
              <a:rPr lang="ar-JO" dirty="0"/>
              <a:t> وقد بلغت نسبة العاملين في القطاع السياحي بصورة مباشرة أو غير مباشرة قُرابَةً 11% من القوى العاملة في العالم.</a:t>
            </a:r>
            <a:endParaRPr lang="en-US" dirty="0"/>
          </a:p>
        </p:txBody>
      </p:sp>
    </p:spTree>
    <p:extLst>
      <p:ext uri="{BB962C8B-B14F-4D97-AF65-F5344CB8AC3E}">
        <p14:creationId xmlns:p14="http://schemas.microsoft.com/office/powerpoint/2010/main" val="1161671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JO" dirty="0"/>
              <a:t>الآثار الاقتصادية للسياحة</a:t>
            </a:r>
            <a:endParaRPr lang="en-US" dirty="0"/>
          </a:p>
        </p:txBody>
      </p:sp>
      <p:sp>
        <p:nvSpPr>
          <p:cNvPr id="3" name="Content Placeholder 2"/>
          <p:cNvSpPr>
            <a:spLocks noGrp="1"/>
          </p:cNvSpPr>
          <p:nvPr>
            <p:ph idx="1"/>
          </p:nvPr>
        </p:nvSpPr>
        <p:spPr/>
        <p:txBody>
          <a:bodyPr/>
          <a:lstStyle/>
          <a:p>
            <a:pPr algn="r" rtl="1"/>
            <a:endParaRPr lang="ar-JO" dirty="0"/>
          </a:p>
          <a:p>
            <a:pPr algn="r" rtl="1"/>
            <a:r>
              <a:rPr lang="ar-JO" dirty="0"/>
              <a:t>1- زيادة الدخل القومي للدولة وتوفير العملات الصعبة:</a:t>
            </a:r>
          </a:p>
          <a:p>
            <a:pPr marL="137160" indent="0" algn="r" rtl="1">
              <a:buNone/>
            </a:pPr>
            <a:endParaRPr lang="ar-JO" dirty="0"/>
          </a:p>
          <a:p>
            <a:pPr marL="137160" indent="0" algn="r" rtl="1">
              <a:buNone/>
            </a:pPr>
            <a:r>
              <a:rPr lang="ar-JO" dirty="0"/>
              <a:t> أ- من فوائد السياحة القدرة على كسب المال من خلال توفير العملات الأجنبية التي يُنفقها السياح</a:t>
            </a:r>
            <a:r>
              <a:rPr lang="ar-JO"/>
              <a:t>. </a:t>
            </a:r>
          </a:p>
          <a:p>
            <a:pPr marL="137160" indent="0" algn="r" rtl="1">
              <a:buNone/>
            </a:pPr>
            <a:endParaRPr lang="ar-JO" dirty="0"/>
          </a:p>
          <a:p>
            <a:pPr marL="137160" indent="0" algn="r" rtl="1">
              <a:buNone/>
            </a:pPr>
            <a:r>
              <a:rPr lang="ar-JO" dirty="0"/>
              <a:t>ب- والتي تدر دخلا لاقتصاد الدولة المستقبلة لهم، فيتم استثمارها وإنفاقها على الخدمات العامة مثل التعليم أو الرعاية الصحية.</a:t>
            </a:r>
            <a:endParaRPr lang="en-US" dirty="0"/>
          </a:p>
        </p:txBody>
      </p:sp>
    </p:spTree>
    <p:extLst>
      <p:ext uri="{BB962C8B-B14F-4D97-AF65-F5344CB8AC3E}">
        <p14:creationId xmlns:p14="http://schemas.microsoft.com/office/powerpoint/2010/main" val="4190519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JO" dirty="0"/>
              <a:t>2- توفير فرص العمل</a:t>
            </a:r>
            <a:endParaRPr lang="en-US" dirty="0"/>
          </a:p>
        </p:txBody>
      </p:sp>
      <p:sp>
        <p:nvSpPr>
          <p:cNvPr id="3" name="Content Placeholder 2"/>
          <p:cNvSpPr>
            <a:spLocks noGrp="1"/>
          </p:cNvSpPr>
          <p:nvPr>
            <p:ph idx="1"/>
          </p:nvPr>
        </p:nvSpPr>
        <p:spPr/>
        <p:txBody>
          <a:bodyPr>
            <a:normAutofit/>
          </a:bodyPr>
          <a:lstStyle/>
          <a:p>
            <a:pPr algn="r" rtl="1"/>
            <a:endParaRPr lang="ar-JO" dirty="0"/>
          </a:p>
          <a:p>
            <a:pPr algn="r" rtl="1"/>
            <a:r>
              <a:rPr lang="ar-JO" dirty="0"/>
              <a:t>1- تعمل السياحةُ على توفير العديد منْ فُرص العمل.</a:t>
            </a:r>
          </a:p>
          <a:p>
            <a:pPr algn="r" rtl="1"/>
            <a:r>
              <a:rPr lang="ar-JO" dirty="0"/>
              <a:t>2- وتسهم في الاقتصاد المحلي للدولة. </a:t>
            </a:r>
          </a:p>
          <a:p>
            <a:pPr algn="r" rtl="1"/>
            <a:r>
              <a:rPr lang="ar-JO" dirty="0"/>
              <a:t>3- تنمية القطاع الخاص فيها. </a:t>
            </a:r>
          </a:p>
          <a:p>
            <a:pPr marL="137160" indent="0" algn="r" rtl="1">
              <a:buNone/>
            </a:pPr>
            <a:endParaRPr lang="ar-JO" dirty="0"/>
          </a:p>
        </p:txBody>
      </p:sp>
    </p:spTree>
    <p:extLst>
      <p:ext uri="{BB962C8B-B14F-4D97-AF65-F5344CB8AC3E}">
        <p14:creationId xmlns:p14="http://schemas.microsoft.com/office/powerpoint/2010/main" val="34531969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566</TotalTime>
  <Words>686</Words>
  <Application>Microsoft Office PowerPoint</Application>
  <PresentationFormat>On-screen Show (4:3)</PresentationFormat>
  <Paragraphs>87</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Book Antiqua</vt:lpstr>
      <vt:lpstr>Lucida Sans</vt:lpstr>
      <vt:lpstr>Traditional Arabic</vt:lpstr>
      <vt:lpstr>Wingdings</vt:lpstr>
      <vt:lpstr>Wingdings 2</vt:lpstr>
      <vt:lpstr>Wingdings 3</vt:lpstr>
      <vt:lpstr>Apex</vt:lpstr>
      <vt:lpstr> الدرس الثاني ص38</vt:lpstr>
      <vt:lpstr>تعد السياحة من أهم وسائل تحقيق السلام العالمي. </vt:lpstr>
      <vt:lpstr>العوامل التي ساعدت على تقدم حركة السياحة العالمية</vt:lpstr>
      <vt:lpstr>حركة السياحة الدوليَّةِ</vt:lpstr>
      <vt:lpstr>حجم حركة السياحة الدولية</vt:lpstr>
      <vt:lpstr>أكثر الدول استقبالا للسياح عام 2022</vt:lpstr>
      <vt:lpstr>أهمية السياحة من الناحية الاقتصادية</vt:lpstr>
      <vt:lpstr>الآثار الاقتصادية للسياحة</vt:lpstr>
      <vt:lpstr>2- توفير فرص العمل</vt:lpstr>
      <vt:lpstr>تعريفات مهمة</vt:lpstr>
      <vt:lpstr>3- تحفيز النمو الاقتصادي والأثر المضاعف</vt:lpstr>
      <vt:lpstr>آثار جائحة كورونا في حركة السياحة الدولية.</vt:lpstr>
      <vt:lpstr>الآثار الاجتماعية للسياحة</vt:lpstr>
      <vt:lpstr>البترا، نموذج للسياحة والتنمية الاقتصادية والاجتماعية</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الدرس الثاني ص38</dc:title>
  <dc:creator>sawal</dc:creator>
  <cp:lastModifiedBy>ahmad alhossain</cp:lastModifiedBy>
  <cp:revision>13</cp:revision>
  <dcterms:created xsi:type="dcterms:W3CDTF">2023-10-26T09:22:00Z</dcterms:created>
  <dcterms:modified xsi:type="dcterms:W3CDTF">2024-08-27T13:00:58Z</dcterms:modified>
</cp:coreProperties>
</file>