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70" r:id="rId4"/>
    <p:sldId id="258" r:id="rId5"/>
    <p:sldId id="259" r:id="rId6"/>
    <p:sldId id="260" r:id="rId7"/>
    <p:sldId id="261" r:id="rId8"/>
    <p:sldId id="263" r:id="rId9"/>
    <p:sldId id="264" r:id="rId10"/>
    <p:sldId id="262" r:id="rId11"/>
    <p:sldId id="265" r:id="rId12"/>
    <p:sldId id="267" r:id="rId13"/>
    <p:sldId id="266" r:id="rId14"/>
    <p:sldId id="269" r:id="rId15"/>
    <p:sldId id="268" r:id="rId1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B8ABB09-4A1D-463E-8065-109CC2B7EFAA}" type="datetimeFigureOut">
              <a:rPr lang="ar-SA" smtClean="0"/>
              <a:t>22/02/1446</a:t>
            </a:fld>
            <a:endParaRPr lang="ar-SA"/>
          </a:p>
        </p:txBody>
      </p:sp>
      <p:sp>
        <p:nvSpPr>
          <p:cNvPr id="17" name="Footer Placeholder 16"/>
          <p:cNvSpPr>
            <a:spLocks noGrp="1"/>
          </p:cNvSpPr>
          <p:nvPr>
            <p:ph type="ftr" sz="quarter" idx="11"/>
          </p:nvPr>
        </p:nvSpPr>
        <p:spPr/>
        <p:txBody>
          <a:bodyPr/>
          <a:lstStyle/>
          <a:p>
            <a:endParaRPr lang="ar-SA"/>
          </a:p>
        </p:txBody>
      </p:sp>
      <p:sp>
        <p:nvSpPr>
          <p:cNvPr id="29" name="Slide Number Placeholder 28"/>
          <p:cNvSpPr>
            <a:spLocks noGrp="1"/>
          </p:cNvSpPr>
          <p:nvPr>
            <p:ph type="sldNum" sz="quarter" idx="12"/>
          </p:nvPr>
        </p:nvSpPr>
        <p:spPr/>
        <p:txBody>
          <a:bodyPr/>
          <a:lstStyle/>
          <a:p>
            <a:fld id="{0B34F065-1154-456A-91E3-76DE8E75E17B}" type="slidenum">
              <a:rPr lang="ar-SA" smtClean="0"/>
              <a:t>‹#›</a:t>
            </a:fld>
            <a:endParaRPr lang="ar-SA"/>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a:xfrm>
            <a:off x="7924800" y="6416675"/>
            <a:ext cx="762000" cy="365125"/>
          </a:xfrm>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t>22/02/1446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B8ABB09-4A1D-463E-8065-109CC2B7EFAA}" type="datetimeFigureOut">
              <a:rPr lang="ar-SA" smtClean="0"/>
              <a:t>22/02/1446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22/02/1446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B8ABB09-4A1D-463E-8065-109CC2B7EFAA}" type="datetimeFigureOut">
              <a:rPr lang="ar-SA" smtClean="0"/>
              <a:t>22/02/1446</a:t>
            </a:fld>
            <a:endParaRPr lang="ar-SA"/>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ar-SA"/>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B34F065-1154-456A-91E3-76DE8E75E17B}" type="slidenum">
              <a:rPr lang="ar-SA" smtClean="0"/>
              <a:t>‹#›</a:t>
            </a:fld>
            <a:endParaRPr lang="ar-SA"/>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JO" dirty="0"/>
              <a:t>النقل</a:t>
            </a:r>
            <a:endParaRPr lang="en-US" dirty="0"/>
          </a:p>
        </p:txBody>
      </p:sp>
      <p:sp>
        <p:nvSpPr>
          <p:cNvPr id="3" name="Subtitle 2"/>
          <p:cNvSpPr>
            <a:spLocks noGrp="1"/>
          </p:cNvSpPr>
          <p:nvPr>
            <p:ph type="subTitle" idx="1"/>
          </p:nvPr>
        </p:nvSpPr>
        <p:spPr/>
        <p:txBody>
          <a:bodyPr/>
          <a:lstStyle/>
          <a:p>
            <a:r>
              <a:rPr lang="ar-JO"/>
              <a:t>الدرس الثالث</a:t>
            </a:r>
            <a:endParaRPr lang="ar-JO" dirty="0"/>
          </a:p>
          <a:p>
            <a:r>
              <a:rPr lang="ar-JO" sz="2800" dirty="0">
                <a:latin typeface="Traditional Arabic" pitchFamily="18" charset="-78"/>
                <a:cs typeface="Traditional Arabic" pitchFamily="18" charset="-78"/>
              </a:rPr>
              <a:t>إعداد الأستاذ إبراهيم صوالحة</a:t>
            </a:r>
            <a:endParaRPr lang="en-US" sz="2800" dirty="0">
              <a:latin typeface="Traditional Arabic" pitchFamily="18" charset="-78"/>
              <a:cs typeface="Traditional Arabic" pitchFamily="18" charset="-78"/>
            </a:endParaRPr>
          </a:p>
        </p:txBody>
      </p:sp>
      <p:pic>
        <p:nvPicPr>
          <p:cNvPr id="4" name="Picture 3">
            <a:extLst>
              <a:ext uri="{FF2B5EF4-FFF2-40B4-BE49-F238E27FC236}">
                <a16:creationId xmlns:a16="http://schemas.microsoft.com/office/drawing/2014/main" id="{D37EBBDC-0593-D7C0-A855-14470F73406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72359" y="729208"/>
            <a:ext cx="1528942" cy="1556792"/>
          </a:xfrm>
          <a:prstGeom prst="rect">
            <a:avLst/>
          </a:prstGeom>
        </p:spPr>
      </p:pic>
    </p:spTree>
    <p:extLst>
      <p:ext uri="{BB962C8B-B14F-4D97-AF65-F5344CB8AC3E}">
        <p14:creationId xmlns:p14="http://schemas.microsoft.com/office/powerpoint/2010/main" val="2496624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ar-JO" dirty="0"/>
              <a:t>أولا: التضاريس</a:t>
            </a:r>
            <a:endParaRPr lang="en-US" dirty="0"/>
          </a:p>
        </p:txBody>
      </p:sp>
      <p:sp>
        <p:nvSpPr>
          <p:cNvPr id="3" name="Content Placeholder 2"/>
          <p:cNvSpPr>
            <a:spLocks noGrp="1"/>
          </p:cNvSpPr>
          <p:nvPr>
            <p:ph idx="1"/>
          </p:nvPr>
        </p:nvSpPr>
        <p:spPr>
          <a:xfrm>
            <a:off x="457200" y="1340768"/>
            <a:ext cx="8229600" cy="4968592"/>
          </a:xfrm>
        </p:spPr>
        <p:txBody>
          <a:bodyPr>
            <a:normAutofit/>
          </a:bodyPr>
          <a:lstStyle/>
          <a:p>
            <a:pPr algn="r" rtl="1"/>
            <a:endParaRPr lang="ar-JO" dirty="0"/>
          </a:p>
          <a:p>
            <a:pPr algn="r" rtl="1"/>
            <a:r>
              <a:rPr lang="ar-JO" dirty="0"/>
              <a:t>1- تقلُّ الكثافة السكانية في المناطق المرتفعة ويتبعها ضعف في حركة النقل وشبكات الطرق.</a:t>
            </a:r>
          </a:p>
          <a:p>
            <a:pPr algn="r" rtl="1"/>
            <a:endParaRPr lang="ar-JO" dirty="0"/>
          </a:p>
          <a:p>
            <a:pPr algn="r" rtl="1"/>
            <a:r>
              <a:rPr lang="ar-JO" dirty="0"/>
              <a:t>2- أما التضاريس التي تمتاز بالاستواء وقلة الانحدار فإنها تُساعد على تمهيد الطرق وتعبيدها ومد السكك الحديدية.</a:t>
            </a:r>
            <a:endParaRPr lang="en-US" dirty="0"/>
          </a:p>
        </p:txBody>
      </p:sp>
    </p:spTree>
    <p:extLst>
      <p:ext uri="{BB962C8B-B14F-4D97-AF65-F5344CB8AC3E}">
        <p14:creationId xmlns:p14="http://schemas.microsoft.com/office/powerpoint/2010/main" val="3256231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t>ثانيا: المُناخ</a:t>
            </a:r>
            <a:endParaRPr lang="en-US" dirty="0"/>
          </a:p>
        </p:txBody>
      </p:sp>
      <p:sp>
        <p:nvSpPr>
          <p:cNvPr id="3" name="Content Placeholder 2"/>
          <p:cNvSpPr>
            <a:spLocks noGrp="1"/>
          </p:cNvSpPr>
          <p:nvPr>
            <p:ph idx="1"/>
          </p:nvPr>
        </p:nvSpPr>
        <p:spPr/>
        <p:txBody>
          <a:bodyPr>
            <a:normAutofit/>
          </a:bodyPr>
          <a:lstStyle/>
          <a:p>
            <a:pPr algn="r" rtl="1"/>
            <a:r>
              <a:rPr lang="ar-JO" dirty="0"/>
              <a:t>يظهر أثر المناخ بعناصره المختلفة على وسائل النقل؛ فمثلا في شمال سيبريا وكندا:</a:t>
            </a:r>
          </a:p>
          <a:p>
            <a:pPr algn="r" rtl="1"/>
            <a:endParaRPr lang="ar-JO" dirty="0"/>
          </a:p>
          <a:p>
            <a:pPr algn="r" rtl="1"/>
            <a:r>
              <a:rPr lang="ar-JO" dirty="0"/>
              <a:t>1-  تتجمد معظم هذه المناطق شتاء، وعليه؛ تتعذَّرُ الاستفادة من الأنهار كوسيلة نقل مائي أقل تكلفة.</a:t>
            </a:r>
          </a:p>
          <a:p>
            <a:pPr algn="r" rtl="1"/>
            <a:r>
              <a:rPr lang="ar-JO" dirty="0"/>
              <a:t>2-  فتضطر الدول إلى البحث عن وسائل نقل أخرى تتلاءم مع ظروف هذه المناطق كالسكك الحديدية والطرق البريَّة.</a:t>
            </a:r>
          </a:p>
          <a:p>
            <a:pPr algn="r" rtl="1"/>
            <a:r>
              <a:rPr lang="ar-JO" dirty="0"/>
              <a:t>3- ويؤدي ذلك إلى رفع تكلفة النقل، ورفع سعر السلع.</a:t>
            </a:r>
          </a:p>
          <a:p>
            <a:pPr marL="137160" indent="0" algn="r" rtl="1">
              <a:buNone/>
            </a:pPr>
            <a:endParaRPr lang="en-US" dirty="0"/>
          </a:p>
        </p:txBody>
      </p:sp>
    </p:spTree>
    <p:extLst>
      <p:ext uri="{BB962C8B-B14F-4D97-AF65-F5344CB8AC3E}">
        <p14:creationId xmlns:p14="http://schemas.microsoft.com/office/powerpoint/2010/main" val="3672890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a:t>بين أَثَرَ إنشاء سكة حديد سيبيريا</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 1- تماسك أجزاء الدولة وتطور الإنتاج الزراعي وخاصة محصول القمح ونقله إلى الأسواق.</a:t>
            </a:r>
          </a:p>
          <a:p>
            <a:pPr algn="r" rtl="1"/>
            <a:r>
              <a:rPr lang="ar-JO" dirty="0"/>
              <a:t> 2- كما أسهم تطور وسائل النقل في توسع المناطق الحضريَّة إلى المناطق التي لم تكن مأهولة بالسكان.</a:t>
            </a:r>
            <a:endParaRPr lang="en-US" dirty="0"/>
          </a:p>
          <a:p>
            <a:pPr algn="r" rtl="1"/>
            <a:endParaRPr lang="en-US" dirty="0"/>
          </a:p>
        </p:txBody>
      </p:sp>
    </p:spTree>
    <p:extLst>
      <p:ext uri="{BB962C8B-B14F-4D97-AF65-F5344CB8AC3E}">
        <p14:creationId xmlns:p14="http://schemas.microsoft.com/office/powerpoint/2010/main" val="14560506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t>النقل في الأردن</a:t>
            </a:r>
            <a:endParaRPr lang="en-US" dirty="0"/>
          </a:p>
        </p:txBody>
      </p:sp>
      <p:sp>
        <p:nvSpPr>
          <p:cNvPr id="3" name="Content Placeholder 2"/>
          <p:cNvSpPr>
            <a:spLocks noGrp="1"/>
          </p:cNvSpPr>
          <p:nvPr>
            <p:ph idx="1"/>
          </p:nvPr>
        </p:nvSpPr>
        <p:spPr/>
        <p:txBody>
          <a:bodyPr>
            <a:normAutofit fontScale="85000" lnSpcReduction="10000"/>
          </a:bodyPr>
          <a:lstStyle/>
          <a:p>
            <a:pPr algn="r" rtl="1"/>
            <a:endParaRPr lang="ar-JO" dirty="0"/>
          </a:p>
          <a:p>
            <a:pPr algn="r" rtl="1"/>
            <a:r>
              <a:rPr lang="ar-JO" dirty="0"/>
              <a:t>1- يمتلك الأردن بنية تحتية متطورة لشبكات الطرق، مع أكثر من (8000 كيلومترا) من الطرق السريعة المعبدة التي تربط مدن شمال الأردن بجنوبه.</a:t>
            </a:r>
          </a:p>
          <a:p>
            <a:pPr algn="r" rtl="1"/>
            <a:endParaRPr lang="ar-JO" dirty="0"/>
          </a:p>
          <a:p>
            <a:pPr algn="r" rtl="1"/>
            <a:r>
              <a:rPr lang="ar-JO" dirty="0"/>
              <a:t>2- وقد بلغ إجمالي طول السكك الحديدية في الأردن (505 كيلو مترًا)؛ </a:t>
            </a:r>
          </a:p>
          <a:p>
            <a:pPr algn="r" rtl="1"/>
            <a:endParaRPr lang="ar-JO" dirty="0"/>
          </a:p>
          <a:p>
            <a:pPr algn="r" rtl="1"/>
            <a:r>
              <a:rPr lang="ar-JO" dirty="0"/>
              <a:t>3- وفي الأردن ثلاثة مطارات: مطار الملكة علياء الدولي وهو أكبر المطارات، ومطار عمان المدني (ماركا)،ومطار الملك حسين في مدينة العقبة.</a:t>
            </a:r>
          </a:p>
          <a:p>
            <a:pPr algn="r" rtl="1"/>
            <a:endParaRPr lang="ar-JO" dirty="0"/>
          </a:p>
          <a:p>
            <a:pPr algn="r" rtl="1"/>
            <a:r>
              <a:rPr lang="ar-JO" dirty="0"/>
              <a:t>4- كما يوجد منفذ بحري وحيد هو ميناء العقبة الذي تمر من خلاله جميع البضائع القادمة للأردن والمتجهة إلى العراق وفلسطين، ويتوفَّر في الميناء كافة الساحاتِ والمستودعات لتخزين البضائع الواردة إلى الميناء.</a:t>
            </a:r>
            <a:endParaRPr lang="en-US" dirty="0"/>
          </a:p>
        </p:txBody>
      </p:sp>
    </p:spTree>
    <p:extLst>
      <p:ext uri="{BB962C8B-B14F-4D97-AF65-F5344CB8AC3E}">
        <p14:creationId xmlns:p14="http://schemas.microsoft.com/office/powerpoint/2010/main" val="2295942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ar-JO" dirty="0"/>
              <a:t>معابر حدودية برِّيَّة للأردن مع دول الجوار</a:t>
            </a:r>
            <a:endParaRPr lang="en-US" dirty="0"/>
          </a:p>
        </p:txBody>
      </p:sp>
      <p:sp>
        <p:nvSpPr>
          <p:cNvPr id="3" name="Content Placeholder 2"/>
          <p:cNvSpPr>
            <a:spLocks noGrp="1"/>
          </p:cNvSpPr>
          <p:nvPr>
            <p:ph idx="1"/>
          </p:nvPr>
        </p:nvSpPr>
        <p:spPr>
          <a:xfrm>
            <a:off x="457200" y="2060848"/>
            <a:ext cx="8229600" cy="4248512"/>
          </a:xfrm>
        </p:spPr>
        <p:txBody>
          <a:bodyPr/>
          <a:lstStyle/>
          <a:p>
            <a:pPr algn="r" rtl="1"/>
            <a:r>
              <a:rPr lang="ar-JO" dirty="0"/>
              <a:t> فمع فلسطين عبر جسري الشيخ حسين والملكِ حسين. </a:t>
            </a:r>
          </a:p>
          <a:p>
            <a:pPr algn="r" rtl="1"/>
            <a:endParaRPr lang="ar-JO" dirty="0"/>
          </a:p>
          <a:p>
            <a:pPr algn="r" rtl="1"/>
            <a:r>
              <a:rPr lang="ar-JO" dirty="0"/>
              <a:t>ومع سوريا عبر مركزي حدودِ جابر والرمثا. </a:t>
            </a:r>
          </a:p>
          <a:p>
            <a:pPr algn="r" rtl="1"/>
            <a:endParaRPr lang="ar-JO" dirty="0"/>
          </a:p>
          <a:p>
            <a:pPr algn="r" rtl="1"/>
            <a:r>
              <a:rPr lang="ar-JO" dirty="0"/>
              <a:t>ومع العراق عبر مركز حدود الكرامة. </a:t>
            </a:r>
          </a:p>
          <a:p>
            <a:pPr algn="r" rtl="1"/>
            <a:endParaRPr lang="ar-JO" dirty="0"/>
          </a:p>
          <a:p>
            <a:pPr algn="r" rtl="1"/>
            <a:r>
              <a:rPr lang="ar-JO" dirty="0"/>
              <a:t>ومع السعودية عبر مراكز العمري والدرة والمدورة.</a:t>
            </a:r>
            <a:endParaRPr lang="en-US" dirty="0"/>
          </a:p>
          <a:p>
            <a:pPr algn="r" rtl="1"/>
            <a:endParaRPr lang="en-US" dirty="0"/>
          </a:p>
        </p:txBody>
      </p:sp>
    </p:spTree>
    <p:extLst>
      <p:ext uri="{BB962C8B-B14F-4D97-AF65-F5344CB8AC3E}">
        <p14:creationId xmlns:p14="http://schemas.microsoft.com/office/powerpoint/2010/main" val="39923502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t>معلومة</a:t>
            </a:r>
            <a:endParaRPr lang="en-US" dirty="0"/>
          </a:p>
        </p:txBody>
      </p:sp>
      <p:sp>
        <p:nvSpPr>
          <p:cNvPr id="3" name="Content Placeholder 2"/>
          <p:cNvSpPr>
            <a:spLocks noGrp="1"/>
          </p:cNvSpPr>
          <p:nvPr>
            <p:ph idx="1"/>
          </p:nvPr>
        </p:nvSpPr>
        <p:spPr>
          <a:xfrm>
            <a:off x="457200" y="2132856"/>
            <a:ext cx="8229600" cy="4176504"/>
          </a:xfrm>
        </p:spPr>
        <p:txBody>
          <a:bodyPr/>
          <a:lstStyle/>
          <a:p>
            <a:pPr algn="r" rtl="1"/>
            <a:r>
              <a:rPr lang="ar-JO" dirty="0"/>
              <a:t>تهدف هيئة تنظيم النقل البري إلى تنظيم النقل البري وخدماته والرقابة عليها، وتشجيع الاستثمار في قطاع النقل البري بما يتفق مع أهداف التنمية الاقتصادية والاجتماعية في الأردن.</a:t>
            </a:r>
            <a:endParaRPr lang="en-US" dirty="0"/>
          </a:p>
        </p:txBody>
      </p:sp>
    </p:spTree>
    <p:extLst>
      <p:ext uri="{BB962C8B-B14F-4D97-AF65-F5344CB8AC3E}">
        <p14:creationId xmlns:p14="http://schemas.microsoft.com/office/powerpoint/2010/main" val="120953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t>مراحل تطور وسائل النقل</a:t>
            </a:r>
            <a:endParaRPr lang="en-US" dirty="0"/>
          </a:p>
        </p:txBody>
      </p:sp>
      <p:sp>
        <p:nvSpPr>
          <p:cNvPr id="3" name="Content Placeholder 2"/>
          <p:cNvSpPr>
            <a:spLocks noGrp="1"/>
          </p:cNvSpPr>
          <p:nvPr>
            <p:ph idx="1"/>
          </p:nvPr>
        </p:nvSpPr>
        <p:spPr/>
        <p:txBody>
          <a:bodyPr>
            <a:normAutofit/>
          </a:bodyPr>
          <a:lstStyle/>
          <a:p>
            <a:pPr algn="r" rtl="1"/>
            <a:r>
              <a:rPr lang="ar-JO" dirty="0"/>
              <a:t>1- كانَ الأشخاص يتنقلونَ على أرجلهم حاملين بضائعهم على أكتافهم ورؤوسهم.</a:t>
            </a:r>
          </a:p>
          <a:p>
            <a:pPr algn="r" rtl="1"/>
            <a:endParaRPr lang="ar-JO" dirty="0"/>
          </a:p>
          <a:p>
            <a:pPr algn="r" rtl="1"/>
            <a:r>
              <a:rPr lang="ar-JO" dirty="0"/>
              <a:t>2- ثمَّ استخدموا الحيوانات للركوب على ظهورها ونقل البضائع بوساطتها. </a:t>
            </a:r>
          </a:p>
          <a:p>
            <a:pPr algn="r" rtl="1"/>
            <a:endParaRPr lang="ar-JO" dirty="0"/>
          </a:p>
          <a:p>
            <a:pPr algn="r" rtl="1"/>
            <a:r>
              <a:rPr lang="ar-JO" dirty="0"/>
              <a:t>3- وبدأ اختراع المراكب الشراعية لنقل البضائع ثقيلة الحجمِ عبر المسطحات المائية في الألف الثالث قبل الميلاد. </a:t>
            </a:r>
          </a:p>
        </p:txBody>
      </p:sp>
    </p:spTree>
    <p:extLst>
      <p:ext uri="{BB962C8B-B14F-4D97-AF65-F5344CB8AC3E}">
        <p14:creationId xmlns:p14="http://schemas.microsoft.com/office/powerpoint/2010/main" val="4126846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ar-JO" dirty="0"/>
              <a:t>4- وفي بدايات القرن التاسع عشر الميلادي اخترعت أولى المركبات التي تعمل بوساطة المحرِّكِ البخاري، فكانَ اختراعُ أوَّلِ طائرة في الولايات المتحدة الأمريكية منْ قبل الأخوين </a:t>
            </a:r>
            <a:r>
              <a:rPr lang="ar-JO" dirty="0" err="1"/>
              <a:t>رايت</a:t>
            </a:r>
            <a:r>
              <a:rPr lang="ar-JO" dirty="0"/>
              <a:t>. </a:t>
            </a:r>
          </a:p>
          <a:p>
            <a:pPr algn="r" rtl="1"/>
            <a:endParaRPr lang="ar-JO" dirty="0"/>
          </a:p>
          <a:p>
            <a:pPr algn="r" rtl="1"/>
            <a:r>
              <a:rPr lang="ar-JO" dirty="0"/>
              <a:t>5- ومن ثمَّ اخترعت المركبات الفضائية وغيرها الكثيرُ منْ وسائل النقل المختلفة والمتنوعة ما بينَ البرِّيَّةِ، والبحريَّة، والجويَّةِ.</a:t>
            </a:r>
            <a:endParaRPr lang="en-US" dirty="0"/>
          </a:p>
          <a:p>
            <a:pPr algn="r" rtl="1"/>
            <a:endParaRPr lang="en-US" dirty="0"/>
          </a:p>
        </p:txBody>
      </p:sp>
    </p:spTree>
    <p:extLst>
      <p:ext uri="{BB962C8B-B14F-4D97-AF65-F5344CB8AC3E}">
        <p14:creationId xmlns:p14="http://schemas.microsoft.com/office/powerpoint/2010/main" val="3480582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t>أهمية النقل</a:t>
            </a:r>
            <a:endParaRPr lang="en-US" dirty="0"/>
          </a:p>
        </p:txBody>
      </p:sp>
      <p:sp>
        <p:nvSpPr>
          <p:cNvPr id="3" name="Content Placeholder 2"/>
          <p:cNvSpPr>
            <a:spLocks noGrp="1"/>
          </p:cNvSpPr>
          <p:nvPr>
            <p:ph idx="1"/>
          </p:nvPr>
        </p:nvSpPr>
        <p:spPr/>
        <p:txBody>
          <a:bodyPr>
            <a:normAutofit/>
          </a:bodyPr>
          <a:lstStyle/>
          <a:p>
            <a:pPr algn="r" rtl="1"/>
            <a:r>
              <a:rPr lang="ar-JO" dirty="0"/>
              <a:t>تتضح أهمية النقل في مجالات عدة، أهمها:</a:t>
            </a:r>
          </a:p>
          <a:p>
            <a:pPr algn="r" rtl="1"/>
            <a:endParaRPr lang="ar-JO" dirty="0"/>
          </a:p>
          <a:p>
            <a:pPr algn="r" rtl="1"/>
            <a:r>
              <a:rPr lang="ar-JO" dirty="0"/>
              <a:t>1- </a:t>
            </a:r>
            <a:r>
              <a:rPr lang="ar-JO" u="sng" dirty="0"/>
              <a:t>المجال الاقتصادي</a:t>
            </a:r>
            <a:r>
              <a:rPr lang="ar-JO" dirty="0"/>
              <a:t>: (يُسهمُ النقل في زيادة معدل التبادل التجاري بين الدول/ وارتفاع قيمة الأراضي/ وزيادة الإنتاج في مختلف القطاعات الاقتصادية التنموية).</a:t>
            </a:r>
          </a:p>
          <a:p>
            <a:pPr algn="r" rtl="1"/>
            <a:r>
              <a:rPr lang="ar-JO" dirty="0"/>
              <a:t>2- </a:t>
            </a:r>
            <a:r>
              <a:rPr lang="ar-JO" u="sng" dirty="0"/>
              <a:t>المجال السياسي</a:t>
            </a:r>
            <a:r>
              <a:rPr lang="ar-JO" dirty="0"/>
              <a:t>: (يُحافظ النقل على وحدة الدول جغرافيًا من خلالِ سهولة الحركة داخلها/ ويُساعد على وحدة المناطق الجغرافية وزوال خطرِ العُزلة والانقسام والانفصال).</a:t>
            </a:r>
          </a:p>
          <a:p>
            <a:pPr algn="r" rtl="1"/>
            <a:r>
              <a:rPr lang="ar-JO" dirty="0"/>
              <a:t>3- </a:t>
            </a:r>
            <a:r>
              <a:rPr lang="ar-JO" u="sng" dirty="0"/>
              <a:t>المجال الاجتماعي</a:t>
            </a:r>
            <a:r>
              <a:rPr lang="ar-JO" dirty="0"/>
              <a:t>: (يُساعدُ النقل على اتصال أبناء الدولة الواحدة/ ونمو المدن وتوسعها).</a:t>
            </a:r>
            <a:endParaRPr lang="en-US" dirty="0"/>
          </a:p>
        </p:txBody>
      </p:sp>
    </p:spTree>
    <p:extLst>
      <p:ext uri="{BB962C8B-B14F-4D97-AF65-F5344CB8AC3E}">
        <p14:creationId xmlns:p14="http://schemas.microsoft.com/office/powerpoint/2010/main" val="1346114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a:t>أنواع وسائل النقل</a:t>
            </a:r>
            <a:endParaRPr lang="en-US" dirty="0"/>
          </a:p>
        </p:txBody>
      </p:sp>
      <p:sp>
        <p:nvSpPr>
          <p:cNvPr id="3" name="Content Placeholder 2"/>
          <p:cNvSpPr>
            <a:spLocks noGrp="1"/>
          </p:cNvSpPr>
          <p:nvPr>
            <p:ph idx="1"/>
          </p:nvPr>
        </p:nvSpPr>
        <p:spPr>
          <a:xfrm>
            <a:off x="457200" y="1484784"/>
            <a:ext cx="8435280" cy="5112568"/>
          </a:xfrm>
        </p:spPr>
        <p:txBody>
          <a:bodyPr>
            <a:normAutofit/>
          </a:bodyPr>
          <a:lstStyle/>
          <a:p>
            <a:pPr algn="r" rtl="1"/>
            <a:r>
              <a:rPr lang="ar-JO" dirty="0"/>
              <a:t>1- النقل البري : هو النوع الذي يعتمد فيه الإنسانُ على وسائل مثل : السَّيَّارات والشاحنات والقطارات والأنابيب، لنقل السلع والبضائع ومصادر الطاقة والمياه من منطقة إلى أخرى.</a:t>
            </a:r>
          </a:p>
          <a:p>
            <a:pPr algn="r" rtl="1"/>
            <a:endParaRPr lang="ar-JO" dirty="0"/>
          </a:p>
          <a:p>
            <a:pPr algn="r" rtl="1"/>
            <a:r>
              <a:rPr lang="ar-JO" dirty="0"/>
              <a:t>2- النقل المائي ويُقسم إلى قسمين:</a:t>
            </a:r>
          </a:p>
          <a:p>
            <a:pPr algn="r" rtl="1"/>
            <a:r>
              <a:rPr lang="ar-JO" dirty="0"/>
              <a:t> أ- النهري: (كنهر النيل في مصر والسودان/ ونهري دجلة والفرات في العراق/ر والراين والسين في فرنسا).</a:t>
            </a:r>
          </a:p>
          <a:p>
            <a:pPr algn="r" rtl="1"/>
            <a:r>
              <a:rPr lang="ar-JO" dirty="0"/>
              <a:t> ب - البحري: (ومن أبرز الأمثلة عليه ناقلات النفط العملاقة).</a:t>
            </a:r>
            <a:endParaRPr lang="en-US" dirty="0"/>
          </a:p>
        </p:txBody>
      </p:sp>
    </p:spTree>
    <p:extLst>
      <p:ext uri="{BB962C8B-B14F-4D97-AF65-F5344CB8AC3E}">
        <p14:creationId xmlns:p14="http://schemas.microsoft.com/office/powerpoint/2010/main" val="2052350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ar-JO" dirty="0"/>
              <a:t>واصل الإنسان مساعيه لتطوير النقل فشَقَّ قنوات مائية؛ لتصل بينَ المُسطَّحاتِ المائية، </a:t>
            </a:r>
            <a:r>
              <a:rPr lang="ar-JO" u="sng" dirty="0"/>
              <a:t>مثل</a:t>
            </a:r>
            <a:r>
              <a:rPr lang="ar-JO" dirty="0"/>
              <a:t> : </a:t>
            </a:r>
          </a:p>
          <a:p>
            <a:pPr algn="r" rtl="1"/>
            <a:endParaRPr lang="ar-JO" dirty="0"/>
          </a:p>
          <a:p>
            <a:pPr algn="r" rtl="1"/>
            <a:r>
              <a:rPr lang="ar-JO" dirty="0"/>
              <a:t>1- قناة السويس التي تربط بين البحر المتوسط والبحر الأحمر، والتي شُقَّت في الأراضي المصرية عام 1869م، بطول يصل إلى (193 كم).</a:t>
            </a:r>
          </a:p>
          <a:p>
            <a:pPr algn="r" rtl="1"/>
            <a:r>
              <a:rPr lang="ar-JO" dirty="0"/>
              <a:t>2- قناة بنما: افتتحت قناة بنما في عام 1914م، وهي تربط بين المحيطين الأطلسي والهادي، وتُعد قناة بنما ممرًا رئيسًا للتجارة العالمية؛ إذ اختصرت ما يُقارب (12500 كيلومترًا) بين السواحل الشرقية والغربية للولايات.</a:t>
            </a:r>
            <a:endParaRPr lang="en-US" dirty="0"/>
          </a:p>
          <a:p>
            <a:pPr algn="r" rtl="1"/>
            <a:endParaRPr lang="en-US" dirty="0"/>
          </a:p>
        </p:txBody>
      </p:sp>
    </p:spTree>
    <p:extLst>
      <p:ext uri="{BB962C8B-B14F-4D97-AF65-F5344CB8AC3E}">
        <p14:creationId xmlns:p14="http://schemas.microsoft.com/office/powerpoint/2010/main" val="1963016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t>فوائد القنوات المائية</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1- تسهيل حركة النقل البحري.</a:t>
            </a:r>
          </a:p>
          <a:p>
            <a:pPr algn="r" rtl="1"/>
            <a:endParaRPr lang="ar-JO" dirty="0"/>
          </a:p>
          <a:p>
            <a:pPr algn="r" rtl="1"/>
            <a:r>
              <a:rPr lang="ar-JO" dirty="0"/>
              <a:t>2- تقليل التكلفة المالية.</a:t>
            </a:r>
          </a:p>
          <a:p>
            <a:pPr algn="r" rtl="1"/>
            <a:endParaRPr lang="ar-JO" dirty="0"/>
          </a:p>
          <a:p>
            <a:pPr algn="r" rtl="1"/>
            <a:r>
              <a:rPr lang="ar-JO" dirty="0"/>
              <a:t>3- اختصار المسافة والوقت.</a:t>
            </a:r>
            <a:endParaRPr lang="en-US" dirty="0"/>
          </a:p>
        </p:txBody>
      </p:sp>
    </p:spTree>
    <p:extLst>
      <p:ext uri="{BB962C8B-B14F-4D97-AF65-F5344CB8AC3E}">
        <p14:creationId xmlns:p14="http://schemas.microsoft.com/office/powerpoint/2010/main" val="2605205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t>3- النقل الجوي</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يستخدم الإنسانُ الطائرات في حركته وفي نقل البضائع؛ لأنها تتميز بتوفير الوقت والراحة، رغم ارتفاع أسعارها مقارنة بالنقل البحري والبري.</a:t>
            </a:r>
            <a:endParaRPr lang="en-US" dirty="0"/>
          </a:p>
        </p:txBody>
      </p:sp>
    </p:spTree>
    <p:extLst>
      <p:ext uri="{BB962C8B-B14F-4D97-AF65-F5344CB8AC3E}">
        <p14:creationId xmlns:p14="http://schemas.microsoft.com/office/powerpoint/2010/main" val="2331372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t>أثر العوامل الجغرافية في النقل</a:t>
            </a:r>
            <a:endParaRPr lang="en-US" dirty="0"/>
          </a:p>
        </p:txBody>
      </p:sp>
      <p:sp>
        <p:nvSpPr>
          <p:cNvPr id="3" name="Content Placeholder 2"/>
          <p:cNvSpPr>
            <a:spLocks noGrp="1"/>
          </p:cNvSpPr>
          <p:nvPr>
            <p:ph idx="1"/>
          </p:nvPr>
        </p:nvSpPr>
        <p:spPr/>
        <p:txBody>
          <a:bodyPr>
            <a:normAutofit/>
          </a:bodyPr>
          <a:lstStyle/>
          <a:p>
            <a:pPr algn="r" rtl="1"/>
            <a:endParaRPr lang="ar-JO" dirty="0"/>
          </a:p>
          <a:p>
            <a:pPr algn="r" rtl="1"/>
            <a:r>
              <a:rPr lang="ar-JO" dirty="0"/>
              <a:t>وسيلةُ النقل المثالية: هي تلك الوسيلة السهلة التي تكون متاحةً ومُناسبة لطبيعة التضاريس والمناخ السائد وعدد السكان في المنطقة.</a:t>
            </a:r>
          </a:p>
          <a:p>
            <a:pPr algn="r" rtl="1"/>
            <a:endParaRPr lang="ar-JO" dirty="0"/>
          </a:p>
          <a:p>
            <a:pPr marL="137160" indent="0" algn="r" rtl="1">
              <a:buNone/>
            </a:pPr>
            <a:endParaRPr lang="ar-JO" dirty="0"/>
          </a:p>
        </p:txBody>
      </p:sp>
    </p:spTree>
    <p:extLst>
      <p:ext uri="{BB962C8B-B14F-4D97-AF65-F5344CB8AC3E}">
        <p14:creationId xmlns:p14="http://schemas.microsoft.com/office/powerpoint/2010/main" val="42443399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1521</TotalTime>
  <Words>734</Words>
  <Application>Microsoft Office PowerPoint</Application>
  <PresentationFormat>On-screen Show (4:3)</PresentationFormat>
  <Paragraphs>75</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Book Antiqua</vt:lpstr>
      <vt:lpstr>Lucida Sans</vt:lpstr>
      <vt:lpstr>Traditional Arabic</vt:lpstr>
      <vt:lpstr>Wingdings</vt:lpstr>
      <vt:lpstr>Wingdings 2</vt:lpstr>
      <vt:lpstr>Wingdings 3</vt:lpstr>
      <vt:lpstr>Apex</vt:lpstr>
      <vt:lpstr>النقل</vt:lpstr>
      <vt:lpstr>مراحل تطور وسائل النقل</vt:lpstr>
      <vt:lpstr>PowerPoint Presentation</vt:lpstr>
      <vt:lpstr>أهمية النقل</vt:lpstr>
      <vt:lpstr>أنواع وسائل النقل</vt:lpstr>
      <vt:lpstr>PowerPoint Presentation</vt:lpstr>
      <vt:lpstr>فوائد القنوات المائية</vt:lpstr>
      <vt:lpstr>3- النقل الجوي</vt:lpstr>
      <vt:lpstr>أثر العوامل الجغرافية في النقل</vt:lpstr>
      <vt:lpstr>أولا: التضاريس</vt:lpstr>
      <vt:lpstr>ثانيا: المُناخ</vt:lpstr>
      <vt:lpstr>بين أَثَرَ إنشاء سكة حديد سيبيريا</vt:lpstr>
      <vt:lpstr>النقل في الأردن</vt:lpstr>
      <vt:lpstr>معابر حدودية برِّيَّة للأردن مع دول الجوار</vt:lpstr>
      <vt:lpstr>معلومة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النقل</dc:title>
  <dc:creator>sawal</dc:creator>
  <cp:lastModifiedBy>ahmad alhossain</cp:lastModifiedBy>
  <cp:revision>14</cp:revision>
  <dcterms:created xsi:type="dcterms:W3CDTF">2023-11-08T10:27:42Z</dcterms:created>
  <dcterms:modified xsi:type="dcterms:W3CDTF">2024-08-27T13:02:31Z</dcterms:modified>
</cp:coreProperties>
</file>