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8" d="100"/>
          <a:sy n="78" d="100"/>
        </p:scale>
        <p:origin x="1594"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1B8ABB09-4A1D-463E-8065-109CC2B7EFAA}" type="datetimeFigureOut">
              <a:rPr lang="ar-SA" smtClean="0"/>
              <a:t>22/02/1446</a:t>
            </a:fld>
            <a:endParaRPr lang="ar-SA"/>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ar-SA"/>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0B34F065-1154-456A-91E3-76DE8E75E17B}" type="slidenum">
              <a:rPr lang="ar-SA" smtClean="0"/>
              <a:t>‹#›</a:t>
            </a:fld>
            <a:endParaRPr lang="ar-SA"/>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B8ABB09-4A1D-463E-8065-109CC2B7EFAA}" type="datetimeFigureOut">
              <a:rPr lang="ar-SA" smtClean="0"/>
              <a:t>22/02/1446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B8ABB09-4A1D-463E-8065-109CC2B7EFAA}" type="datetimeFigureOut">
              <a:rPr lang="ar-SA" smtClean="0"/>
              <a:t>22/02/1446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22/02/1446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ar-SA"/>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B8ABB09-4A1D-463E-8065-109CC2B7EFAA}" type="datetimeFigureOut">
              <a:rPr lang="ar-SA" smtClean="0"/>
              <a:t>22/02/1446</a:t>
            </a:fld>
            <a:endParaRPr lang="ar-SA"/>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ar-SA"/>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r" rtl="1"/>
            <a:r>
              <a:rPr lang="ar-JO" dirty="0"/>
              <a:t>الأقمار الصناعية وتحليل الصور الفضائية</a:t>
            </a:r>
            <a:endParaRPr lang="en-US" dirty="0"/>
          </a:p>
        </p:txBody>
      </p:sp>
      <p:sp>
        <p:nvSpPr>
          <p:cNvPr id="3" name="Subtitle 2"/>
          <p:cNvSpPr>
            <a:spLocks noGrp="1"/>
          </p:cNvSpPr>
          <p:nvPr>
            <p:ph type="subTitle" idx="1"/>
          </p:nvPr>
        </p:nvSpPr>
        <p:spPr/>
        <p:txBody>
          <a:bodyPr>
            <a:normAutofit/>
          </a:bodyPr>
          <a:lstStyle/>
          <a:p>
            <a:pPr algn="r" rtl="1"/>
            <a:r>
              <a:rPr lang="ar-JO" sz="2400" dirty="0"/>
              <a:t>الدرس الثالث</a:t>
            </a:r>
          </a:p>
          <a:p>
            <a:pPr algn="r" rtl="1"/>
            <a:r>
              <a:rPr lang="ar-JO" sz="2400" dirty="0">
                <a:latin typeface="Traditional Arabic" pitchFamily="18" charset="-78"/>
                <a:cs typeface="Traditional Arabic" pitchFamily="18" charset="-78"/>
              </a:rPr>
              <a:t>إعداد الأستاذ إبراهيم صوالحة</a:t>
            </a:r>
            <a:endParaRPr lang="en-US" sz="2400">
              <a:latin typeface="Traditional Arabic" pitchFamily="18" charset="-78"/>
              <a:cs typeface="Traditional Arabic" pitchFamily="18" charset="-78"/>
            </a:endParaRPr>
          </a:p>
          <a:p>
            <a:pPr algn="r" rtl="1"/>
            <a:endParaRPr lang="en-US" sz="2400" dirty="0"/>
          </a:p>
        </p:txBody>
      </p:sp>
      <p:pic>
        <p:nvPicPr>
          <p:cNvPr id="4" name="Picture 3">
            <a:extLst>
              <a:ext uri="{FF2B5EF4-FFF2-40B4-BE49-F238E27FC236}">
                <a16:creationId xmlns:a16="http://schemas.microsoft.com/office/drawing/2014/main" id="{D37EBBDC-0593-D7C0-A855-14470F73406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23795" y="188640"/>
            <a:ext cx="1528942" cy="1556792"/>
          </a:xfrm>
          <a:prstGeom prst="rect">
            <a:avLst/>
          </a:prstGeom>
        </p:spPr>
      </p:pic>
    </p:spTree>
    <p:extLst>
      <p:ext uri="{BB962C8B-B14F-4D97-AF65-F5344CB8AC3E}">
        <p14:creationId xmlns:p14="http://schemas.microsoft.com/office/powerpoint/2010/main" val="1897088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764704"/>
            <a:ext cx="7024744" cy="1143000"/>
          </a:xfrm>
        </p:spPr>
        <p:txBody>
          <a:bodyPr>
            <a:normAutofit fontScale="90000"/>
          </a:bodyPr>
          <a:lstStyle/>
          <a:p>
            <a:pPr algn="ctr" rtl="1"/>
            <a:r>
              <a:rPr lang="ar-JO" dirty="0"/>
              <a:t>يستفاد من تقنية الاستشعار عن بعد في عدة مجالات</a:t>
            </a:r>
            <a:endParaRPr lang="en-US" dirty="0"/>
          </a:p>
        </p:txBody>
      </p:sp>
      <p:sp>
        <p:nvSpPr>
          <p:cNvPr id="3" name="Content Placeholder 2"/>
          <p:cNvSpPr>
            <a:spLocks noGrp="1"/>
          </p:cNvSpPr>
          <p:nvPr>
            <p:ph idx="1"/>
          </p:nvPr>
        </p:nvSpPr>
        <p:spPr>
          <a:xfrm>
            <a:off x="683568" y="1844824"/>
            <a:ext cx="7704856" cy="4536504"/>
          </a:xfrm>
        </p:spPr>
        <p:txBody>
          <a:bodyPr>
            <a:normAutofit fontScale="92500" lnSpcReduction="20000"/>
          </a:bodyPr>
          <a:lstStyle/>
          <a:p>
            <a:pPr algn="r" rtl="1"/>
            <a:r>
              <a:rPr lang="ar-JO" dirty="0"/>
              <a:t>(1) استكشاف الخامات البترولية والمعدنية.</a:t>
            </a:r>
          </a:p>
          <a:p>
            <a:pPr algn="r" rtl="1"/>
            <a:endParaRPr lang="ar-JO" dirty="0"/>
          </a:p>
          <a:p>
            <a:pPr algn="r" rtl="1"/>
            <a:r>
              <a:rPr lang="ar-JO" dirty="0"/>
              <a:t>(2) مراقبة جفاف الأراضي وحركة الأنهار وجفاف البحيرات، إضافة إلى إمكانية التعامل مع الفيضانات والسيول المتوقعة.</a:t>
            </a:r>
          </a:p>
          <a:p>
            <a:pPr algn="r" rtl="1"/>
            <a:endParaRPr lang="ar-JO" dirty="0"/>
          </a:p>
          <a:p>
            <a:pPr algn="r" rtl="1"/>
            <a:r>
              <a:rPr lang="ar-JO" dirty="0"/>
              <a:t>(3) حصر المحاصيل الزراعية.</a:t>
            </a:r>
          </a:p>
          <a:p>
            <a:pPr algn="r" rtl="1"/>
            <a:endParaRPr lang="ar-JO" dirty="0"/>
          </a:p>
          <a:p>
            <a:pPr algn="r" rtl="1"/>
            <a:r>
              <a:rPr lang="ar-JO" dirty="0"/>
              <a:t>(4)دراسة مناطق الكوارث الطبيعية، مثل الزلازل والفيضانات والانزلاقات الأرضية وحرائق الغابات، ومتابعة المنكوبين والمشردين.</a:t>
            </a:r>
          </a:p>
          <a:p>
            <a:pPr algn="r" rtl="1"/>
            <a:endParaRPr lang="ar-JO" dirty="0"/>
          </a:p>
          <a:p>
            <a:pPr algn="r" rtl="1"/>
            <a:r>
              <a:rPr lang="ar-JO" dirty="0"/>
              <a:t>(5) دراسة المشاريع العمرانية والإنشائية، والتخطيط العمراني للقرى والمدن والمنشآت الكبيرة.</a:t>
            </a:r>
            <a:endParaRPr lang="en-US" dirty="0"/>
          </a:p>
        </p:txBody>
      </p:sp>
    </p:spTree>
    <p:extLst>
      <p:ext uri="{BB962C8B-B14F-4D97-AF65-F5344CB8AC3E}">
        <p14:creationId xmlns:p14="http://schemas.microsoft.com/office/powerpoint/2010/main" val="1658852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332656"/>
            <a:ext cx="7024744" cy="1143000"/>
          </a:xfrm>
        </p:spPr>
        <p:txBody>
          <a:bodyPr/>
          <a:lstStyle/>
          <a:p>
            <a:pPr algn="ctr" rtl="1"/>
            <a:r>
              <a:rPr lang="ar-JO" dirty="0"/>
              <a:t>استخدامات الصور الفضائية</a:t>
            </a:r>
            <a:endParaRPr lang="en-US" dirty="0"/>
          </a:p>
        </p:txBody>
      </p:sp>
      <p:sp>
        <p:nvSpPr>
          <p:cNvPr id="3" name="Content Placeholder 2"/>
          <p:cNvSpPr>
            <a:spLocks noGrp="1"/>
          </p:cNvSpPr>
          <p:nvPr>
            <p:ph idx="1"/>
          </p:nvPr>
        </p:nvSpPr>
        <p:spPr>
          <a:xfrm>
            <a:off x="755576" y="1700808"/>
            <a:ext cx="7488832" cy="4392488"/>
          </a:xfrm>
        </p:spPr>
        <p:txBody>
          <a:bodyPr>
            <a:normAutofit lnSpcReduction="10000"/>
          </a:bodyPr>
          <a:lstStyle/>
          <a:p>
            <a:pPr algn="r" rtl="1"/>
            <a:r>
              <a:rPr lang="ar-JO" dirty="0"/>
              <a:t>1- إنتاج خرائط المساحات واسعة من الأرض بسرعة كبيرة.</a:t>
            </a:r>
          </a:p>
          <a:p>
            <a:pPr algn="r" rtl="1"/>
            <a:endParaRPr lang="ar-JO" dirty="0"/>
          </a:p>
          <a:p>
            <a:pPr algn="r" rtl="1"/>
            <a:r>
              <a:rPr lang="ar-JO" dirty="0"/>
              <a:t>2- تصنيف الغطاء الأرضي: كالأراضي الزراعية والغابات والمناطق الحضرية والطرق والمياه.</a:t>
            </a:r>
          </a:p>
          <a:p>
            <a:pPr algn="r" rtl="1"/>
            <a:endParaRPr lang="ar-JO" dirty="0"/>
          </a:p>
          <a:p>
            <a:pPr algn="r" rtl="1"/>
            <a:r>
              <a:rPr lang="ar-JO" dirty="0"/>
              <a:t>3- دراسة النمو العمراني وتوسع المدن.</a:t>
            </a:r>
          </a:p>
          <a:p>
            <a:pPr algn="r" rtl="1"/>
            <a:endParaRPr lang="ar-JO" dirty="0"/>
          </a:p>
          <a:p>
            <a:pPr algn="r" rtl="1"/>
            <a:r>
              <a:rPr lang="ar-JO" dirty="0"/>
              <a:t>4- دراسة تقلص الغطاء النباتي، الطقس.</a:t>
            </a:r>
          </a:p>
          <a:p>
            <a:pPr algn="r" rtl="1"/>
            <a:endParaRPr lang="ar-JO" dirty="0"/>
          </a:p>
          <a:p>
            <a:pPr algn="r" rtl="1"/>
            <a:r>
              <a:rPr lang="ar-JO" dirty="0"/>
              <a:t>5- الاستخدامات العسكرية.</a:t>
            </a:r>
            <a:endParaRPr lang="en-US" dirty="0"/>
          </a:p>
        </p:txBody>
      </p:sp>
    </p:spTree>
    <p:extLst>
      <p:ext uri="{BB962C8B-B14F-4D97-AF65-F5344CB8AC3E}">
        <p14:creationId xmlns:p14="http://schemas.microsoft.com/office/powerpoint/2010/main" val="4239937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rtl="1"/>
            <a:r>
              <a:rPr lang="ar-JO" dirty="0"/>
              <a:t>أطلق الإنسانُ أوَّلَ قمر اصطناعي في الخمسينيات من القرن الماضي.</a:t>
            </a:r>
          </a:p>
          <a:p>
            <a:pPr algn="r" rtl="1"/>
            <a:r>
              <a:rPr lang="ar-JO" dirty="0"/>
              <a:t> ومنذ ذلك الحين تزايدت الأقمار الاصطناعية، وصارت مُهمَّةً بالنسبة إلى الحياة على الأرض.</a:t>
            </a:r>
          </a:p>
          <a:p>
            <a:pPr algn="r" rtl="1"/>
            <a:r>
              <a:rPr lang="ar-JO" dirty="0"/>
              <a:t> فهي تُستعمل لأغراض متعددة منها الاتصالات والتقاط الصور الفضائية للظواهر الأرضية بهدف دراستها.</a:t>
            </a:r>
            <a:endParaRPr lang="en-US" dirty="0"/>
          </a:p>
        </p:txBody>
      </p:sp>
    </p:spTree>
    <p:extLst>
      <p:ext uri="{BB962C8B-B14F-4D97-AF65-F5344CB8AC3E}">
        <p14:creationId xmlns:p14="http://schemas.microsoft.com/office/powerpoint/2010/main" val="1042092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الأقمار الصناعية</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آلات من صنع الإنسان يتم إطلاقها في الفضاء للدوران في مدارات محددة حول الأرض أو حول أي جرم آخر موجود في الفضاء.</a:t>
            </a:r>
            <a:endParaRPr lang="en-US" dirty="0"/>
          </a:p>
        </p:txBody>
      </p:sp>
    </p:spTree>
    <p:extLst>
      <p:ext uri="{BB962C8B-B14F-4D97-AF65-F5344CB8AC3E}">
        <p14:creationId xmlns:p14="http://schemas.microsoft.com/office/powerpoint/2010/main" val="2946268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الفضاء الخارجي</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وهو المجال أو الفراغ الذي يعلو الفضاء الجوي للأرض ويمتد إلى ما لا نهاية.</a:t>
            </a:r>
            <a:endParaRPr lang="en-US" dirty="0"/>
          </a:p>
        </p:txBody>
      </p:sp>
    </p:spTree>
    <p:extLst>
      <p:ext uri="{BB962C8B-B14F-4D97-AF65-F5344CB8AC3E}">
        <p14:creationId xmlns:p14="http://schemas.microsoft.com/office/powerpoint/2010/main" val="941419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rtl="1"/>
            <a:r>
              <a:rPr lang="ar-JO" dirty="0"/>
              <a:t>تطور الأقمار الصناعية وتحليل الصور الفضائية</a:t>
            </a:r>
            <a:endParaRPr lang="en-US" dirty="0"/>
          </a:p>
        </p:txBody>
      </p:sp>
      <p:sp>
        <p:nvSpPr>
          <p:cNvPr id="3" name="Content Placeholder 2"/>
          <p:cNvSpPr>
            <a:spLocks noGrp="1"/>
          </p:cNvSpPr>
          <p:nvPr>
            <p:ph idx="1"/>
          </p:nvPr>
        </p:nvSpPr>
        <p:spPr>
          <a:xfrm>
            <a:off x="755576" y="2132856"/>
            <a:ext cx="7848872" cy="4176464"/>
          </a:xfrm>
        </p:spPr>
        <p:txBody>
          <a:bodyPr>
            <a:normAutofit fontScale="92500" lnSpcReduction="20000"/>
          </a:bodyPr>
          <a:lstStyle/>
          <a:p>
            <a:pPr algn="r" rtl="1"/>
            <a:r>
              <a:rPr lang="ar-JO" dirty="0"/>
              <a:t>أولًا : كان سبوتنك 1 الروسي أول قمر صناعي يُطلقه الإنسان إلى الفضاء ضمن مداره، كان هذا القمر كبسولة تزن (83,6) كيلوغراما، ويُقارب حجم كرة السلة، وقد تم إطلاقه من قبل الاتحاد السوفييتي في عام 1957م، وبقي في مداره حتى عام 1958م، حيث سقط حينها واحترق في الفضاء الجوي للأرض.</a:t>
            </a:r>
          </a:p>
          <a:p>
            <a:pPr algn="r" rtl="1"/>
            <a:endParaRPr lang="ar-JO" dirty="0"/>
          </a:p>
          <a:p>
            <a:pPr algn="r" rtl="1"/>
            <a:r>
              <a:rPr lang="ar-JO" dirty="0"/>
              <a:t>ثانيا: إطلاق سلسلة من الأقمار الصناعية التي تحمل اسم سبوتنك، بحيث تحمل كل منها حيوانا معينًا، سبوتنك (1) لإجراء التجارب المتعلقة بأنظمة دعم الحياة في المركبات الفضائية.</a:t>
            </a:r>
          </a:p>
          <a:p>
            <a:pPr algn="r" rtl="1"/>
            <a:endParaRPr lang="ar-JO" dirty="0"/>
          </a:p>
          <a:p>
            <a:pPr algn="r" rtl="1"/>
            <a:r>
              <a:rPr lang="ar-JO" dirty="0"/>
              <a:t>ثالثا : كانت المركبة الفضائية لونا (2) التابعة للاتحاد السوفيتي أول مركبة فضائية من صنع الإنسان تصل إلى سطح القمر في عام 1959م.</a:t>
            </a:r>
            <a:endParaRPr lang="en-US" dirty="0"/>
          </a:p>
        </p:txBody>
      </p:sp>
    </p:spTree>
    <p:extLst>
      <p:ext uri="{BB962C8B-B14F-4D97-AF65-F5344CB8AC3E}">
        <p14:creationId xmlns:p14="http://schemas.microsoft.com/office/powerpoint/2010/main" val="2025717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endParaRPr lang="en-US" dirty="0"/>
          </a:p>
        </p:txBody>
      </p:sp>
      <p:sp>
        <p:nvSpPr>
          <p:cNvPr id="3" name="Content Placeholder 2"/>
          <p:cNvSpPr>
            <a:spLocks noGrp="1"/>
          </p:cNvSpPr>
          <p:nvPr>
            <p:ph idx="1"/>
          </p:nvPr>
        </p:nvSpPr>
        <p:spPr>
          <a:xfrm>
            <a:off x="1043492" y="2323652"/>
            <a:ext cx="7128908" cy="3508977"/>
          </a:xfrm>
        </p:spPr>
        <p:txBody>
          <a:bodyPr>
            <a:normAutofit lnSpcReduction="10000"/>
          </a:bodyPr>
          <a:lstStyle/>
          <a:p>
            <a:pPr algn="r" rtl="1"/>
            <a:r>
              <a:rPr lang="ar-JO" dirty="0"/>
              <a:t>رابعا : إنشاء وكالة الفضاء الأمريكية (ناسا) في عام 1958م، ثم تبعها إنشاء الوكالات الفضائية العالمية الأخرى من قبل الدول التي اهتمت بشؤون الفضاء وإطلاق أقمار صناعية مثل كندا وفرنسا وبريطانيا والهند والصين.</a:t>
            </a:r>
          </a:p>
          <a:p>
            <a:pPr algn="r" rtl="1"/>
            <a:endParaRPr lang="ar-JO" dirty="0"/>
          </a:p>
          <a:p>
            <a:pPr algn="r" rtl="1"/>
            <a:r>
              <a:rPr lang="ar-JO" dirty="0"/>
              <a:t>خامسا : كانت بعثة أبولو 11 التابعة للولايات المتحدة هي أول مهمة بشرية هبطت على سطح القمر في عام 1969م. </a:t>
            </a:r>
            <a:endParaRPr lang="en-US" dirty="0"/>
          </a:p>
        </p:txBody>
      </p:sp>
    </p:spTree>
    <p:extLst>
      <p:ext uri="{BB962C8B-B14F-4D97-AF65-F5344CB8AC3E}">
        <p14:creationId xmlns:p14="http://schemas.microsoft.com/office/powerpoint/2010/main" val="260071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476672"/>
            <a:ext cx="7024744" cy="1143000"/>
          </a:xfrm>
        </p:spPr>
        <p:txBody>
          <a:bodyPr/>
          <a:lstStyle/>
          <a:p>
            <a:pPr algn="ctr" rtl="1"/>
            <a:r>
              <a:rPr lang="ar-JO" dirty="0"/>
              <a:t>أنواع الأقمار الصناعية ووظائفها</a:t>
            </a:r>
            <a:endParaRPr lang="en-US" dirty="0"/>
          </a:p>
        </p:txBody>
      </p:sp>
      <p:sp>
        <p:nvSpPr>
          <p:cNvPr id="3" name="Content Placeholder 2"/>
          <p:cNvSpPr>
            <a:spLocks noGrp="1"/>
          </p:cNvSpPr>
          <p:nvPr>
            <p:ph idx="1"/>
          </p:nvPr>
        </p:nvSpPr>
        <p:spPr>
          <a:xfrm>
            <a:off x="827584" y="1844824"/>
            <a:ext cx="7632848" cy="4464496"/>
          </a:xfrm>
        </p:spPr>
        <p:txBody>
          <a:bodyPr>
            <a:normAutofit fontScale="92500" lnSpcReduction="20000"/>
          </a:bodyPr>
          <a:lstStyle/>
          <a:p>
            <a:pPr algn="r" rtl="1"/>
            <a:r>
              <a:rPr lang="ar-JO" dirty="0"/>
              <a:t>1) أقمار الاتصالات: تهتم بدعم الاتصالات السلكية واللاسلكية والبث التلفازي والمكالمات الهاتفية والاتصال بالشبكة العنكبوتية والمذياع.</a:t>
            </a:r>
          </a:p>
          <a:p>
            <a:pPr algn="r" rtl="1"/>
            <a:endParaRPr lang="ar-JO" dirty="0"/>
          </a:p>
          <a:p>
            <a:pPr algn="r" rtl="1"/>
            <a:r>
              <a:rPr lang="ar-JO" dirty="0"/>
              <a:t>(2) أقمار الملاحة والاستطلاع العسكري: وهي مسؤولة عن تتبع موقع شيء ما.</a:t>
            </a:r>
          </a:p>
          <a:p>
            <a:pPr algn="r" rtl="1"/>
            <a:endParaRPr lang="ar-JO" dirty="0"/>
          </a:p>
          <a:p>
            <a:pPr algn="r" rtl="1"/>
            <a:r>
              <a:rPr lang="ar-JO" dirty="0"/>
              <a:t> (3) أقمار الطقس : مسؤولة عن معرفة أحوال الطقس وتوقعاته ورسم الخرائط له.</a:t>
            </a:r>
          </a:p>
          <a:p>
            <a:pPr algn="r" rtl="1"/>
            <a:endParaRPr lang="ar-JO" dirty="0"/>
          </a:p>
          <a:p>
            <a:pPr algn="r" rtl="1"/>
            <a:r>
              <a:rPr lang="ar-JO" dirty="0"/>
              <a:t> (4) الأقمار الصناعية الأرضية: مسؤولة عن دراسة البيئة ورصد التغيرات المناخية ورسم خرائط الأرض.</a:t>
            </a:r>
          </a:p>
          <a:p>
            <a:pPr algn="r" rtl="1"/>
            <a:endParaRPr lang="ar-JO" dirty="0"/>
          </a:p>
          <a:p>
            <a:pPr algn="r" rtl="1"/>
            <a:r>
              <a:rPr lang="ar-JO" dirty="0"/>
              <a:t>(5) الأقمار الفلكية: وهي مسؤولة عن مراقبة النجوم والكواكب.</a:t>
            </a:r>
            <a:endParaRPr lang="en-US" dirty="0"/>
          </a:p>
        </p:txBody>
      </p:sp>
    </p:spTree>
    <p:extLst>
      <p:ext uri="{BB962C8B-B14F-4D97-AF65-F5344CB8AC3E}">
        <p14:creationId xmlns:p14="http://schemas.microsoft.com/office/powerpoint/2010/main" val="2038252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ar-JO" dirty="0"/>
              <a:t>الصور الفضائية: بأنها الصور التي تم التقاطها للأرض أو للكواكب الأخرى بوساطة الأقمار الصناعية، وتُقدِّم هذه الصور البيانات التي يُمكن تحليلها عن طريق تقنية الاستشعار عن بعد.</a:t>
            </a:r>
          </a:p>
          <a:p>
            <a:pPr marL="68580" indent="0" algn="r" rtl="1">
              <a:buNone/>
            </a:pPr>
            <a:endParaRPr lang="ar-JO" dirty="0"/>
          </a:p>
          <a:p>
            <a:pPr algn="r" rtl="1"/>
            <a:r>
              <a:rPr lang="ar-JO" dirty="0"/>
              <a:t> الاستشعار عن بعد: تقنية مراقبة ودراسة الظواهر الأرضية أو القريبة من الأرض من دون الاحتكاك بها.</a:t>
            </a:r>
            <a:endParaRPr lang="en-US" dirty="0"/>
          </a:p>
        </p:txBody>
      </p:sp>
    </p:spTree>
    <p:extLst>
      <p:ext uri="{BB962C8B-B14F-4D97-AF65-F5344CB8AC3E}">
        <p14:creationId xmlns:p14="http://schemas.microsoft.com/office/powerpoint/2010/main" val="620672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692696"/>
            <a:ext cx="7632848" cy="1333952"/>
          </a:xfrm>
        </p:spPr>
        <p:txBody>
          <a:bodyPr>
            <a:normAutofit/>
          </a:bodyPr>
          <a:lstStyle/>
          <a:p>
            <a:pPr algn="ctr" rtl="1"/>
            <a:r>
              <a:rPr lang="ar-JO" dirty="0"/>
              <a:t>تعتمد تقنية الاستشعار عن بعد على عدة عوامل</a:t>
            </a:r>
            <a:endParaRPr lang="en-US" dirty="0"/>
          </a:p>
        </p:txBody>
      </p:sp>
      <p:sp>
        <p:nvSpPr>
          <p:cNvPr id="3" name="Content Placeholder 2"/>
          <p:cNvSpPr>
            <a:spLocks noGrp="1"/>
          </p:cNvSpPr>
          <p:nvPr>
            <p:ph idx="1"/>
          </p:nvPr>
        </p:nvSpPr>
        <p:spPr>
          <a:xfrm>
            <a:off x="827584" y="2132856"/>
            <a:ext cx="7344816" cy="4104456"/>
          </a:xfrm>
        </p:spPr>
        <p:txBody>
          <a:bodyPr>
            <a:normAutofit/>
          </a:bodyPr>
          <a:lstStyle/>
          <a:p>
            <a:pPr algn="r" rtl="1"/>
            <a:r>
              <a:rPr lang="ar-JO" dirty="0"/>
              <a:t>(1) مصدر الأشعة: ويكون الاستشعار سالبا إذا كان المصدر طبيعيا كالأشعة الشمسية، ويكون فاعلا إذا كان اللحظة الأرضية مصدر الأشعة صناعيا؛ أي نحن من تولده ونصوبه نحو الهدف المراد دراسته.</a:t>
            </a:r>
          </a:p>
          <a:p>
            <a:pPr algn="r" rtl="1"/>
            <a:endParaRPr lang="ar-JO" dirty="0"/>
          </a:p>
          <a:p>
            <a:pPr algn="r" rtl="1"/>
            <a:r>
              <a:rPr lang="ar-JO" dirty="0"/>
              <a:t> (2) الهدف: وهو كل جسم أو ظاهرة تنعكس أو ترتد عنه الأشعة الكهرومغناطيسية.</a:t>
            </a:r>
          </a:p>
          <a:p>
            <a:pPr algn="r" rtl="1"/>
            <a:endParaRPr lang="ar-JO" dirty="0"/>
          </a:p>
          <a:p>
            <a:pPr algn="r" rtl="1"/>
            <a:r>
              <a:rPr lang="ar-JO" dirty="0"/>
              <a:t> (3) جهاز الالتقاط: وهو جهاز استقبال الأشعة وتسجيلها؛ لدراسة التغيرات التي طرأت عليها .</a:t>
            </a:r>
          </a:p>
        </p:txBody>
      </p:sp>
    </p:spTree>
    <p:extLst>
      <p:ext uri="{BB962C8B-B14F-4D97-AF65-F5344CB8AC3E}">
        <p14:creationId xmlns:p14="http://schemas.microsoft.com/office/powerpoint/2010/main" val="2226915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1902</TotalTime>
  <Words>618</Words>
  <Application>Microsoft Office PowerPoint</Application>
  <PresentationFormat>On-screen Show (4:3)</PresentationFormat>
  <Paragraphs>60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Century Gothic</vt:lpstr>
      <vt:lpstr>Traditional Arabic</vt:lpstr>
      <vt:lpstr>Wingdings 2</vt:lpstr>
      <vt:lpstr>Austin</vt:lpstr>
      <vt:lpstr>الأقمار الصناعية وتحليل الصور الفضائية</vt:lpstr>
      <vt:lpstr>PowerPoint Presentation</vt:lpstr>
      <vt:lpstr>الأقمار الصناعية</vt:lpstr>
      <vt:lpstr>الفضاء الخارجي</vt:lpstr>
      <vt:lpstr>تطور الأقمار الصناعية وتحليل الصور الفضائية</vt:lpstr>
      <vt:lpstr>PowerPoint Presentation</vt:lpstr>
      <vt:lpstr>أنواع الأقمار الصناعية ووظائفها</vt:lpstr>
      <vt:lpstr>PowerPoint Presentation</vt:lpstr>
      <vt:lpstr>تعتمد تقنية الاستشعار عن بعد على عدة عوامل</vt:lpstr>
      <vt:lpstr>يستفاد من تقنية الاستشعار عن بعد في عدة مجالات</vt:lpstr>
      <vt:lpstr>استخدامات الصور الفضائية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sawal</dc:creator>
  <cp:lastModifiedBy>ahmad alhossain</cp:lastModifiedBy>
  <cp:revision>16</cp:revision>
  <dcterms:created xsi:type="dcterms:W3CDTF">2023-11-27T06:37:19Z</dcterms:created>
  <dcterms:modified xsi:type="dcterms:W3CDTF">2024-08-27T13:16:26Z</dcterms:modified>
</cp:coreProperties>
</file>