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0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الدرس الثالث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3600" dirty="0"/>
              <a:t>المواطنة</a:t>
            </a:r>
          </a:p>
          <a:p>
            <a:r>
              <a:rPr lang="ar-JO" sz="36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3600">
              <a:latin typeface="Traditional Arabic" pitchFamily="18" charset="-78"/>
              <a:cs typeface="Traditional Arabic" pitchFamily="18" charset="-78"/>
            </a:endParaRPr>
          </a:p>
          <a:p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E70A3E-043D-9861-01FB-23B15782ED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39642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51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ctr" rtl="1"/>
            <a:r>
              <a:rPr lang="ar-JO" dirty="0"/>
              <a:t>مقدمة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algn="r" rtl="1"/>
            <a:endParaRPr lang="ar-JO" dirty="0"/>
          </a:p>
          <a:p>
            <a:pPr algn="r" rtl="1"/>
            <a:r>
              <a:rPr lang="ar-JO" u="sng" dirty="0"/>
              <a:t>المواطنة</a:t>
            </a:r>
            <a:r>
              <a:rPr lang="ar-JO" dirty="0"/>
              <a:t>: هي الحالة القانونية التي يتمتع بها الأفراد في دولتهم.</a:t>
            </a:r>
          </a:p>
          <a:p>
            <a:pPr algn="r" rtl="1"/>
            <a:endParaRPr lang="ar-JO" dirty="0"/>
          </a:p>
          <a:p>
            <a:pPr algn="r" rtl="1"/>
            <a:r>
              <a:rPr lang="ar-JO" u="sng" dirty="0"/>
              <a:t>الوطن</a:t>
            </a:r>
            <a:r>
              <a:rPr lang="ar-JO" dirty="0"/>
              <a:t>: هو المكان الذي يقيم فيه الإنسان مع جماعة من الناس يربطه بهم التاريخ والحدود الجغرافية والمصالح المشتركة والشعور بالانتماء للمكان.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 </a:t>
            </a:r>
            <a:r>
              <a:rPr lang="ar-JO" u="sng" dirty="0"/>
              <a:t>الانتماء</a:t>
            </a:r>
            <a:r>
              <a:rPr lang="ar-JO" dirty="0"/>
              <a:t>: شعور يجعل الإنسان وفيا مخلصًا لوطنه ومؤسساته ومجتمعه، ويجعله مهتما بمصلحة وطنه معتزا به </a:t>
            </a:r>
          </a:p>
          <a:p>
            <a:pPr algn="r" rtl="1"/>
            <a:endParaRPr lang="ar-JO" dirty="0"/>
          </a:p>
          <a:p>
            <a:pPr algn="r" rtl="1"/>
            <a:r>
              <a:rPr lang="ar-JO" u="sng" dirty="0"/>
              <a:t>المواطن</a:t>
            </a:r>
            <a:r>
              <a:rPr lang="ar-JO" dirty="0"/>
              <a:t>: كل فرد يتمتع بجميع الحقوق في الدولة التي ينتمي إليها، والمساواة مع الآخرين بالحقوق والواجبات التي كفلها الدستور.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02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العلاقة بين المواطن والدولة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800" dirty="0"/>
              <a:t>1- المواطنة شعور عميق بالانتماء إلى أرض الوطن وأبناء الوطن، وهي انتماء أوس من الانتماءات الضيقة، الجهوية والفئوية والعشائرية.</a:t>
            </a:r>
          </a:p>
          <a:p>
            <a:pPr algn="r" rtl="1"/>
            <a:endParaRPr lang="ar-JO" sz="2800" dirty="0"/>
          </a:p>
          <a:p>
            <a:pPr algn="r" rtl="1"/>
            <a:r>
              <a:rPr lang="ar-JO" sz="2800" dirty="0"/>
              <a:t>2- المواطنة: وضعية سياسية وقانونية تتيح للمواطن في الدولة التمتع بالحقوق والحريات </a:t>
            </a:r>
          </a:p>
          <a:p>
            <a:pPr algn="r" rtl="1"/>
            <a:endParaRPr lang="ar-JO" sz="2800" dirty="0"/>
          </a:p>
          <a:p>
            <a:pPr algn="r" rtl="1"/>
            <a:r>
              <a:rPr lang="ar-JO" sz="2800" dirty="0"/>
              <a:t>3- المواطنة سلوك وممارسة تستند إلى قيم الحرية والتعدد وعدم التمييز.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381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JO" sz="2800" u="sng" dirty="0"/>
              <a:t>الحقوق</a:t>
            </a:r>
            <a:r>
              <a:rPr lang="ar-JO" sz="2800" dirty="0"/>
              <a:t>: مصالح وامتيازات وحريات تكفلها الدولة بما يتفق مع دستورها وتشريعاتها والمواثيق والمعاهدات الدولية المتعلقة بحقوق الإنسان.</a:t>
            </a:r>
          </a:p>
          <a:p>
            <a:pPr algn="r" rtl="1"/>
            <a:r>
              <a:rPr lang="ar-JO" sz="2800" dirty="0"/>
              <a:t> </a:t>
            </a:r>
            <a:r>
              <a:rPr lang="ar-JO" sz="2800" u="sng" dirty="0"/>
              <a:t>الواجبات</a:t>
            </a:r>
            <a:r>
              <a:rPr lang="ar-JO" sz="2800" dirty="0"/>
              <a:t>: أفعال مطلوبة من المواطن ليسهم في تنمية مجتمعه وتطوره، وهي واجبات تقوم على أساس القيم الأخلاقية والاجتماعية: استنادًا إلى ما يحدده الدستور والقوانين.</a:t>
            </a:r>
          </a:p>
          <a:p>
            <a:pPr algn="r" rtl="1"/>
            <a:r>
              <a:rPr lang="ar-JO" sz="2800" u="sng" dirty="0"/>
              <a:t>الحريات</a:t>
            </a:r>
            <a:r>
              <a:rPr lang="ar-JO" sz="2800" dirty="0"/>
              <a:t>: قدرة الإنسان على التصرف واتخاذ القرار وفق رغباته، دون إلحاق أي ضرر بالآخرين.</a:t>
            </a:r>
            <a:endParaRPr lang="en-US" sz="2800" dirty="0"/>
          </a:p>
          <a:p>
            <a:pPr algn="r" rt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525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أبعاد المواطنة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u="sng" dirty="0"/>
              <a:t>البطاقة الأولى: البعد القانوني للمواطنة</a:t>
            </a:r>
            <a:r>
              <a:rPr lang="ar-JO" dirty="0"/>
              <a:t>: ويشمل:-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 </a:t>
            </a:r>
            <a:r>
              <a:rPr lang="ar-JO" u="sng" dirty="0"/>
              <a:t>الجنسية</a:t>
            </a:r>
            <a:r>
              <a:rPr lang="ar-JO" dirty="0"/>
              <a:t>: الرابطة القانونية التي تربط الفرد بدولة معينة، وهي الشرط الأول لاكتساب صفة (المواطنة). 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 </a:t>
            </a:r>
            <a:r>
              <a:rPr lang="ar-JO" u="sng" dirty="0"/>
              <a:t>المساواة أمام القانون</a:t>
            </a:r>
            <a:r>
              <a:rPr lang="ar-JO" dirty="0"/>
              <a:t>: تقتضي المواطنة أيضا أن يتساوى جميع المواطنين أمام القانون من حيث الخضوع له، وحماية لهم من دون اعتبار لأي شكل من أشكال التمييز.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04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u="sng" dirty="0"/>
              <a:t>البطاقة الثانية: البعد السياسي للمواطنة</a:t>
            </a:r>
            <a:r>
              <a:rPr lang="ar-JO" dirty="0"/>
              <a:t>: تتم هذه المشاركة بأشكال عديدة:</a:t>
            </a:r>
          </a:p>
          <a:p>
            <a:pPr algn="r" rtl="1"/>
            <a:r>
              <a:rPr lang="ar-JO" dirty="0"/>
              <a:t> </a:t>
            </a:r>
            <a:r>
              <a:rPr lang="ar-JO" u="sng" dirty="0"/>
              <a:t>الانتخاب</a:t>
            </a:r>
            <a:r>
              <a:rPr lang="ar-JO" dirty="0"/>
              <a:t>: يعد بوسائله الديمقراطية تجسيدًا حقيقيا لمعنى المواطنة</a:t>
            </a:r>
          </a:p>
          <a:p>
            <a:pPr algn="r" rtl="1"/>
            <a:endParaRPr lang="ar-JO" u="sng" dirty="0"/>
          </a:p>
          <a:p>
            <a:pPr algn="r" rtl="1"/>
            <a:r>
              <a:rPr lang="ar-JO" u="sng" dirty="0"/>
              <a:t>الترشح</a:t>
            </a:r>
            <a:r>
              <a:rPr lang="ar-JO" dirty="0"/>
              <a:t>: للمواطن الحق في الترشح للانتخابات المحلية والنيابية والمجالس الأخرى في الدولة.</a:t>
            </a:r>
          </a:p>
          <a:p>
            <a:pPr algn="r" rtl="1"/>
            <a:endParaRPr lang="ar-JO" dirty="0"/>
          </a:p>
          <a:p>
            <a:pPr algn="r" rtl="1"/>
            <a:r>
              <a:rPr lang="ar-JO" u="sng" dirty="0"/>
              <a:t>الاهتمام بالشأن العام</a:t>
            </a:r>
            <a:r>
              <a:rPr lang="ar-JO" dirty="0"/>
              <a:t>: عليه مسؤولية مراقبة سياسة الدولة المرتبطة بالحياة العامة، ومتابعتها، والتعبير عن آرائه ومواقفه بالوسائل الديمقراطية السلمية.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5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u="sng" dirty="0"/>
              <a:t>البطاقة الثالثة: البعد الاجتماعي للمواطنة</a:t>
            </a:r>
            <a:r>
              <a:rPr lang="ar-JO" dirty="0"/>
              <a:t>: تتجلى الأبعاد الاجتماعية للمواطنة في مظاهر عدة أهمها: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</a:t>
            </a:r>
            <a:r>
              <a:rPr lang="ar-JO" u="sng" dirty="0"/>
              <a:t>تضامن المواطنين، والتطوع</a:t>
            </a:r>
            <a:r>
              <a:rPr lang="ar-JO" dirty="0"/>
              <a:t>): وهو ما يؤديه المواطنون ويقدمونه من جهد أو مال بصفةٍ فردية تلقائية، أو جماعية منظمة، سواء عند حدوث كوارث و ظروف طارئة.</a:t>
            </a:r>
          </a:p>
          <a:p>
            <a:pPr marL="0" indent="0" algn="r" rtl="1">
              <a:buNone/>
            </a:pPr>
            <a:endParaRPr lang="ar-JO" dirty="0"/>
          </a:p>
          <a:p>
            <a:pPr algn="r" rtl="1"/>
            <a:r>
              <a:rPr lang="ar-JO" dirty="0"/>
              <a:t>(وكذلك احترام قواعد العيش المشترك، وآداب السلوك والتعامل والمناقشة والمحادثة، والاستخدام السليم للمرافق العامة).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43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مبادرة حقق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r" rtl="1"/>
            <a:r>
              <a:rPr lang="ar-JO" dirty="0"/>
              <a:t>أطلق ولي العهد سمو الأمير الحسين بن عبد الله الثاني مبادرة (حقق) في عام 2013م، التي تهدف إلى تعزيز مفهوم المواطنة الإيجابية والفاعلة، بالإضافة إلى تعزيز الثقة بالنفس، وبناء الذات.</a:t>
            </a:r>
          </a:p>
          <a:p>
            <a:pPr algn="r" rtl="1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4600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مسارات المبادرة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1- تبدأ بمرحلة التطوع وتقديم مفاهيم حول القيادة والعمل المجتمعي، وتدريبات حول تلك المفاهيم، والتركيز على قيم المواطنة والمهارات.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 2- توظيف شغفِ الشباب والشابات، ورغبتهم في خدمة وطنهم لغرس قيم المواطنة الإيجابية فيهم وتنميتها.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76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2584</TotalTime>
  <Words>464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Constantia</vt:lpstr>
      <vt:lpstr>Traditional Arabic</vt:lpstr>
      <vt:lpstr>Wingdings 2</vt:lpstr>
      <vt:lpstr>Flow</vt:lpstr>
      <vt:lpstr>الدرس الثالث</vt:lpstr>
      <vt:lpstr>مقدمة</vt:lpstr>
      <vt:lpstr>العلاقة بين المواطن والدولة</vt:lpstr>
      <vt:lpstr>PowerPoint Presentation</vt:lpstr>
      <vt:lpstr>أبعاد المواطنة</vt:lpstr>
      <vt:lpstr>PowerPoint Presentation</vt:lpstr>
      <vt:lpstr>PowerPoint Presentation</vt:lpstr>
      <vt:lpstr>مبادرة حقق</vt:lpstr>
      <vt:lpstr>مسارات المبادرة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الثالث</dc:title>
  <dc:creator>sawal</dc:creator>
  <cp:lastModifiedBy>ahmad alhossain</cp:lastModifiedBy>
  <cp:revision>10</cp:revision>
  <dcterms:created xsi:type="dcterms:W3CDTF">2023-10-02T09:29:53Z</dcterms:created>
  <dcterms:modified xsi:type="dcterms:W3CDTF">2024-08-27T14:01:52Z</dcterms:modified>
</cp:coreProperties>
</file>