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9" r:id="rId4"/>
    <p:sldId id="260" r:id="rId5"/>
    <p:sldId id="262" r:id="rId6"/>
    <p:sldId id="263" r:id="rId7"/>
    <p:sldId id="264" r:id="rId8"/>
    <p:sldId id="266" r:id="rId9"/>
    <p:sldId id="265" r:id="rId10"/>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B8ABB09-4A1D-463E-8065-109CC2B7EFAA}" type="datetimeFigureOut">
              <a:rPr lang="ar-SA" smtClean="0"/>
              <a:t>22/02/1446</a:t>
            </a:fld>
            <a:endParaRPr lang="ar-SA"/>
          </a:p>
        </p:txBody>
      </p:sp>
      <p:sp>
        <p:nvSpPr>
          <p:cNvPr id="17" name="Footer Placeholder 16"/>
          <p:cNvSpPr>
            <a:spLocks noGrp="1"/>
          </p:cNvSpPr>
          <p:nvPr>
            <p:ph type="ftr" sz="quarter" idx="11"/>
          </p:nvPr>
        </p:nvSpPr>
        <p:spPr/>
        <p:txBody>
          <a:bodyPr/>
          <a:lstStyle/>
          <a:p>
            <a:endParaRPr lang="ar-SA"/>
          </a:p>
        </p:txBody>
      </p:sp>
      <p:sp>
        <p:nvSpPr>
          <p:cNvPr id="29" name="Slide Number Placeholder 28"/>
          <p:cNvSpPr>
            <a:spLocks noGrp="1"/>
          </p:cNvSpPr>
          <p:nvPr>
            <p:ph type="sldNum" sz="quarter" idx="12"/>
          </p:nvPr>
        </p:nvSpPr>
        <p:spPr/>
        <p:txBody>
          <a:bodyPr/>
          <a:lstStyle/>
          <a:p>
            <a:fld id="{0B34F065-1154-456A-91E3-76DE8E75E17B}" type="slidenum">
              <a:rPr lang="ar-SA" smtClean="0"/>
              <a:t>‹#›</a:t>
            </a:fld>
            <a:endParaRPr lang="ar-SA"/>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a:xfrm>
            <a:off x="7924800" y="6416675"/>
            <a:ext cx="762000" cy="365125"/>
          </a:xfrm>
        </p:spPr>
        <p:txBody>
          <a:bodyPr/>
          <a:lstStyle/>
          <a:p>
            <a:fld id="{0B34F065-1154-456A-91E3-76DE8E75E17B}"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t>22/02/1446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t>22/02/1446</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B8ABB09-4A1D-463E-8065-109CC2B7EFAA}" type="datetimeFigureOut">
              <a:rPr lang="ar-SA" smtClean="0"/>
              <a:t>22/02/1446</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22/02/1446</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t>22/02/1446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B8ABB09-4A1D-463E-8065-109CC2B7EFAA}" type="datetimeFigureOut">
              <a:rPr lang="ar-SA" smtClean="0"/>
              <a:t>22/02/1446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B8ABB09-4A1D-463E-8065-109CC2B7EFAA}" type="datetimeFigureOut">
              <a:rPr lang="ar-SA" smtClean="0"/>
              <a:t>22/02/1446</a:t>
            </a:fld>
            <a:endParaRPr lang="ar-SA"/>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ar-SA"/>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0B34F065-1154-456A-91E3-76DE8E75E17B}" type="slidenum">
              <a:rPr lang="ar-SA" smtClean="0"/>
              <a:t>‹#›</a:t>
            </a:fld>
            <a:endParaRPr lang="ar-SA"/>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JO" dirty="0"/>
              <a:t>الدرس الرابع </a:t>
            </a:r>
            <a:endParaRPr lang="en-US" dirty="0"/>
          </a:p>
        </p:txBody>
      </p:sp>
      <p:sp>
        <p:nvSpPr>
          <p:cNvPr id="3" name="Subtitle 2"/>
          <p:cNvSpPr>
            <a:spLocks noGrp="1"/>
          </p:cNvSpPr>
          <p:nvPr>
            <p:ph type="subTitle" idx="1"/>
          </p:nvPr>
        </p:nvSpPr>
        <p:spPr>
          <a:xfrm>
            <a:off x="1371600" y="3789040"/>
            <a:ext cx="6400800" cy="1295258"/>
          </a:xfrm>
        </p:spPr>
        <p:txBody>
          <a:bodyPr>
            <a:normAutofit lnSpcReduction="10000"/>
          </a:bodyPr>
          <a:lstStyle/>
          <a:p>
            <a:r>
              <a:rPr lang="ar-JO" sz="3600" dirty="0"/>
              <a:t>الديمقراطية</a:t>
            </a:r>
          </a:p>
          <a:p>
            <a:r>
              <a:rPr lang="ar-JO" sz="3600" dirty="0">
                <a:latin typeface="Traditional Arabic" pitchFamily="18" charset="-78"/>
                <a:cs typeface="Traditional Arabic" pitchFamily="18" charset="-78"/>
              </a:rPr>
              <a:t>إعداد الأستاذ إبراهيم صوالحة</a:t>
            </a:r>
            <a:endParaRPr lang="en-US" sz="3600">
              <a:latin typeface="Traditional Arabic" pitchFamily="18" charset="-78"/>
              <a:cs typeface="Traditional Arabic" pitchFamily="18" charset="-78"/>
            </a:endParaRPr>
          </a:p>
          <a:p>
            <a:endParaRPr lang="en-US" sz="3600" dirty="0"/>
          </a:p>
        </p:txBody>
      </p:sp>
      <p:pic>
        <p:nvPicPr>
          <p:cNvPr id="4" name="Picture 3">
            <a:extLst>
              <a:ext uri="{FF2B5EF4-FFF2-40B4-BE49-F238E27FC236}">
                <a16:creationId xmlns:a16="http://schemas.microsoft.com/office/drawing/2014/main" id="{AB6E151A-5301-1D99-4B62-CF56705A7B5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07529" y="729208"/>
            <a:ext cx="1528942" cy="1556792"/>
          </a:xfrm>
          <a:prstGeom prst="rect">
            <a:avLst/>
          </a:prstGeom>
        </p:spPr>
      </p:pic>
    </p:spTree>
    <p:extLst>
      <p:ext uri="{BB962C8B-B14F-4D97-AF65-F5344CB8AC3E}">
        <p14:creationId xmlns:p14="http://schemas.microsoft.com/office/powerpoint/2010/main" val="19536912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JO" dirty="0"/>
              <a:t>الديمقراطية</a:t>
            </a:r>
            <a:endParaRPr lang="en-US" dirty="0"/>
          </a:p>
        </p:txBody>
      </p:sp>
      <p:sp>
        <p:nvSpPr>
          <p:cNvPr id="3" name="Content Placeholder 2"/>
          <p:cNvSpPr>
            <a:spLocks noGrp="1"/>
          </p:cNvSpPr>
          <p:nvPr>
            <p:ph idx="1"/>
          </p:nvPr>
        </p:nvSpPr>
        <p:spPr/>
        <p:txBody>
          <a:bodyPr/>
          <a:lstStyle/>
          <a:p>
            <a:pPr algn="r" rtl="1"/>
            <a:endParaRPr lang="ar-JO" dirty="0"/>
          </a:p>
          <a:p>
            <a:pPr algn="r" rtl="1"/>
            <a:r>
              <a:rPr lang="ar-JO" dirty="0"/>
              <a:t>كلمة يونانية تعني حكم الشعب، أما الديمقراطية اصطلاحًا فتُعرف بأنَّها نظام الحكم حيث تكون السلطة العليا بيد الشعب، الذي يمارس سلطانه بشكل مباشر، أو عن طريق مجموعة من الأشخاص يجري انتخابهم لتمثيل الشعب بالاعتماد على عملية انتخابية حرة.</a:t>
            </a:r>
            <a:endParaRPr lang="en-US" dirty="0"/>
          </a:p>
        </p:txBody>
      </p:sp>
    </p:spTree>
    <p:extLst>
      <p:ext uri="{BB962C8B-B14F-4D97-AF65-F5344CB8AC3E}">
        <p14:creationId xmlns:p14="http://schemas.microsoft.com/office/powerpoint/2010/main" val="2752027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JO" dirty="0"/>
              <a:t>الهدف من إجراء الانتخاباتِ النيابية</a:t>
            </a:r>
            <a:endParaRPr lang="en-US" dirty="0"/>
          </a:p>
        </p:txBody>
      </p:sp>
      <p:sp>
        <p:nvSpPr>
          <p:cNvPr id="3" name="Content Placeholder 2"/>
          <p:cNvSpPr>
            <a:spLocks noGrp="1"/>
          </p:cNvSpPr>
          <p:nvPr>
            <p:ph idx="1"/>
          </p:nvPr>
        </p:nvSpPr>
        <p:spPr/>
        <p:txBody>
          <a:bodyPr/>
          <a:lstStyle/>
          <a:p>
            <a:pPr algn="r" rtl="1"/>
            <a:endParaRPr lang="ar-JO" dirty="0"/>
          </a:p>
          <a:p>
            <a:pPr algn="r" rtl="1"/>
            <a:r>
              <a:rPr lang="ar-JO" dirty="0"/>
              <a:t>اختيار مجلس النواب.</a:t>
            </a:r>
            <a:endParaRPr lang="en-US" dirty="0"/>
          </a:p>
        </p:txBody>
      </p:sp>
    </p:spTree>
    <p:extLst>
      <p:ext uri="{BB962C8B-B14F-4D97-AF65-F5344CB8AC3E}">
        <p14:creationId xmlns:p14="http://schemas.microsoft.com/office/powerpoint/2010/main" val="3887103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ar-JO" dirty="0"/>
              <a:t>كيف يمثل مجلس النواب جميع المواطنين؟</a:t>
            </a:r>
            <a:endParaRPr lang="en-US" dirty="0"/>
          </a:p>
        </p:txBody>
      </p:sp>
      <p:sp>
        <p:nvSpPr>
          <p:cNvPr id="3" name="Content Placeholder 2"/>
          <p:cNvSpPr>
            <a:spLocks noGrp="1"/>
          </p:cNvSpPr>
          <p:nvPr>
            <p:ph idx="1"/>
          </p:nvPr>
        </p:nvSpPr>
        <p:spPr>
          <a:xfrm>
            <a:off x="457200" y="2060848"/>
            <a:ext cx="8229600" cy="4248512"/>
          </a:xfrm>
        </p:spPr>
        <p:txBody>
          <a:bodyPr/>
          <a:lstStyle/>
          <a:p>
            <a:pPr algn="r" rtl="1"/>
            <a:r>
              <a:rPr lang="ar-JO"/>
              <a:t>للمواطنين </a:t>
            </a:r>
            <a:r>
              <a:rPr lang="ar-JO" dirty="0"/>
              <a:t>الحق في التصويت في الانتخاباتِ، واختيار مَنْ يمثلنا، سواءٌ في البلدية، أو المجالس النيابية، أو مجالس المحافظات، أو النقابات أو مجالس الطلبة؛ حيثُ ينقلُ مَنْ نختارُهُ مطالبنا إلى أصحاب القرار. </a:t>
            </a:r>
            <a:endParaRPr lang="en-US" dirty="0"/>
          </a:p>
        </p:txBody>
      </p:sp>
    </p:spTree>
    <p:extLst>
      <p:ext uri="{BB962C8B-B14F-4D97-AF65-F5344CB8AC3E}">
        <p14:creationId xmlns:p14="http://schemas.microsoft.com/office/powerpoint/2010/main" val="1339074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JO" dirty="0"/>
              <a:t>ما وظيفة النواب؟</a:t>
            </a:r>
            <a:endParaRPr lang="en-US" dirty="0"/>
          </a:p>
        </p:txBody>
      </p:sp>
      <p:sp>
        <p:nvSpPr>
          <p:cNvPr id="3" name="Content Placeholder 2"/>
          <p:cNvSpPr>
            <a:spLocks noGrp="1"/>
          </p:cNvSpPr>
          <p:nvPr>
            <p:ph idx="1"/>
          </p:nvPr>
        </p:nvSpPr>
        <p:spPr>
          <a:xfrm>
            <a:off x="457200" y="1916832"/>
            <a:ext cx="8229600" cy="4392528"/>
          </a:xfrm>
        </p:spPr>
        <p:txBody>
          <a:bodyPr>
            <a:normAutofit/>
          </a:bodyPr>
          <a:lstStyle/>
          <a:p>
            <a:pPr algn="r" rtl="1"/>
            <a:r>
              <a:rPr lang="ar-JO" dirty="0"/>
              <a:t> 1- وضع التشريعات، وإقرار التعديلات الدستورية والقوانين التي تنظم حياة المجتمع، بما في ذلك الحكومة.</a:t>
            </a:r>
          </a:p>
          <a:p>
            <a:pPr algn="r" rtl="1"/>
            <a:endParaRPr lang="ar-JO" dirty="0"/>
          </a:p>
          <a:p>
            <a:pPr algn="r" rtl="1"/>
            <a:r>
              <a:rPr lang="ar-JO" dirty="0"/>
              <a:t> 2- كما أنَّ النواب يراقبون أداء الحكومة ويحاسبونها إذا قصَّرَتْ، وهُمُ الحَقُّ في حجب الثقة عن الحكومة.</a:t>
            </a:r>
            <a:endParaRPr lang="en-US" dirty="0"/>
          </a:p>
        </p:txBody>
      </p:sp>
    </p:spTree>
    <p:extLst>
      <p:ext uri="{BB962C8B-B14F-4D97-AF65-F5344CB8AC3E}">
        <p14:creationId xmlns:p14="http://schemas.microsoft.com/office/powerpoint/2010/main" val="3613000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JO" dirty="0"/>
              <a:t>الأغلبية ثلاثة أنواع</a:t>
            </a:r>
            <a:endParaRPr lang="en-US" dirty="0"/>
          </a:p>
        </p:txBody>
      </p:sp>
      <p:sp>
        <p:nvSpPr>
          <p:cNvPr id="3" name="Content Placeholder 2"/>
          <p:cNvSpPr>
            <a:spLocks noGrp="1"/>
          </p:cNvSpPr>
          <p:nvPr>
            <p:ph idx="1"/>
          </p:nvPr>
        </p:nvSpPr>
        <p:spPr/>
        <p:txBody>
          <a:bodyPr/>
          <a:lstStyle/>
          <a:p>
            <a:pPr algn="r" rtl="1"/>
            <a:endParaRPr lang="ar-JO" dirty="0"/>
          </a:p>
          <a:p>
            <a:pPr algn="r" rtl="1"/>
            <a:r>
              <a:rPr lang="ar-JO" dirty="0"/>
              <a:t>1. الأغلبية المطلقةُ : وهي أصواتُ نصف الحاضرين وصوتٍ واحد زائد عليها.</a:t>
            </a:r>
          </a:p>
          <a:p>
            <a:pPr algn="r" rtl="1"/>
            <a:r>
              <a:rPr lang="ar-JO" dirty="0"/>
              <a:t> 2. الأغلبية النسبية: وهي زيادة أحد المرشحين على غيره في الأصوات.</a:t>
            </a:r>
          </a:p>
          <a:p>
            <a:pPr algn="r" rtl="1"/>
            <a:r>
              <a:rPr lang="ar-JO" dirty="0"/>
              <a:t> 3. أغلبية الثلثين : وهي أكثر من ثلثي مجموع الأصوات.</a:t>
            </a:r>
            <a:endParaRPr lang="en-US" dirty="0"/>
          </a:p>
        </p:txBody>
      </p:sp>
    </p:spTree>
    <p:extLst>
      <p:ext uri="{BB962C8B-B14F-4D97-AF65-F5344CB8AC3E}">
        <p14:creationId xmlns:p14="http://schemas.microsoft.com/office/powerpoint/2010/main" val="32337657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ar-JO" dirty="0"/>
              <a:t>لقد كفل الدستور الأردني للأردنيين.</a:t>
            </a:r>
            <a:endParaRPr lang="en-US" dirty="0"/>
          </a:p>
        </p:txBody>
      </p:sp>
      <p:sp>
        <p:nvSpPr>
          <p:cNvPr id="3" name="Content Placeholder 2"/>
          <p:cNvSpPr>
            <a:spLocks noGrp="1"/>
          </p:cNvSpPr>
          <p:nvPr>
            <p:ph idx="1"/>
          </p:nvPr>
        </p:nvSpPr>
        <p:spPr/>
        <p:txBody>
          <a:bodyPr/>
          <a:lstStyle/>
          <a:p>
            <a:pPr algn="r" rtl="1"/>
            <a:endParaRPr lang="ar-JO" dirty="0"/>
          </a:p>
          <a:p>
            <a:pPr algn="r" rtl="1"/>
            <a:r>
              <a:rPr lang="ar-JO" dirty="0"/>
              <a:t>1. حق الاجتماع ضمن حدود القانون.</a:t>
            </a:r>
          </a:p>
          <a:p>
            <a:pPr algn="r" rtl="1"/>
            <a:endParaRPr lang="ar-JO" dirty="0"/>
          </a:p>
          <a:p>
            <a:pPr algn="r" rtl="1"/>
            <a:r>
              <a:rPr lang="ar-JO" dirty="0"/>
              <a:t> 2. حق تشكيل الجمعيات والنقابات والأحزاب السياسية.</a:t>
            </a:r>
            <a:endParaRPr lang="en-US" dirty="0"/>
          </a:p>
        </p:txBody>
      </p:sp>
    </p:spTree>
    <p:extLst>
      <p:ext uri="{BB962C8B-B14F-4D97-AF65-F5344CB8AC3E}">
        <p14:creationId xmlns:p14="http://schemas.microsoft.com/office/powerpoint/2010/main" val="5385343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JO" dirty="0"/>
              <a:t>شروط تشكيل الأحزاب السياسية</a:t>
            </a:r>
            <a:endParaRPr lang="en-US" dirty="0"/>
          </a:p>
        </p:txBody>
      </p:sp>
      <p:sp>
        <p:nvSpPr>
          <p:cNvPr id="3" name="Content Placeholder 2"/>
          <p:cNvSpPr>
            <a:spLocks noGrp="1"/>
          </p:cNvSpPr>
          <p:nvPr>
            <p:ph idx="1"/>
          </p:nvPr>
        </p:nvSpPr>
        <p:spPr/>
        <p:txBody>
          <a:bodyPr/>
          <a:lstStyle/>
          <a:p>
            <a:pPr algn="r" rtl="1"/>
            <a:endParaRPr lang="ar-JO" dirty="0"/>
          </a:p>
          <a:p>
            <a:pPr algn="r" rtl="1"/>
            <a:r>
              <a:rPr lang="ar-JO" dirty="0"/>
              <a:t>1- أن تكون غايتها مشروعةً.</a:t>
            </a:r>
          </a:p>
          <a:p>
            <a:pPr algn="r" rtl="1"/>
            <a:r>
              <a:rPr lang="ar-JO" dirty="0"/>
              <a:t>2- وسائلها سلمية.</a:t>
            </a:r>
          </a:p>
          <a:p>
            <a:pPr algn="r" rtl="1"/>
            <a:r>
              <a:rPr lang="ar-JO" dirty="0"/>
              <a:t>3- وذاتَ نُظم لا تخالف أحكام الدستور.</a:t>
            </a:r>
            <a:endParaRPr lang="en-US" dirty="0"/>
          </a:p>
          <a:p>
            <a:pPr algn="r" rtl="1"/>
            <a:endParaRPr lang="en-US" dirty="0"/>
          </a:p>
        </p:txBody>
      </p:sp>
    </p:spTree>
    <p:extLst>
      <p:ext uri="{BB962C8B-B14F-4D97-AF65-F5344CB8AC3E}">
        <p14:creationId xmlns:p14="http://schemas.microsoft.com/office/powerpoint/2010/main" val="487681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JO" dirty="0"/>
              <a:t>تعريف التعددية السياسية.</a:t>
            </a:r>
            <a:endParaRPr lang="en-US" dirty="0"/>
          </a:p>
        </p:txBody>
      </p:sp>
      <p:sp>
        <p:nvSpPr>
          <p:cNvPr id="3" name="Content Placeholder 2"/>
          <p:cNvSpPr>
            <a:spLocks noGrp="1"/>
          </p:cNvSpPr>
          <p:nvPr>
            <p:ph idx="1"/>
          </p:nvPr>
        </p:nvSpPr>
        <p:spPr/>
        <p:txBody>
          <a:bodyPr/>
          <a:lstStyle/>
          <a:p>
            <a:pPr algn="r" rtl="1"/>
            <a:endParaRPr lang="ar-JO" dirty="0"/>
          </a:p>
          <a:p>
            <a:pPr algn="r" rtl="1"/>
            <a:r>
              <a:rPr lang="ar-JO" dirty="0"/>
              <a:t>تعني مشروعية تعددِ القوى والجماعات، وحقها في التعايش معا، وأن يكون لها الحق في التعبير عن ذاتها، وأن تُتاح لها الفرصة للمشاركة في التأثير في صناعة القرار السياسي داخل المجتمع.</a:t>
            </a:r>
            <a:endParaRPr lang="en-US" dirty="0"/>
          </a:p>
        </p:txBody>
      </p:sp>
    </p:spTree>
    <p:extLst>
      <p:ext uri="{BB962C8B-B14F-4D97-AF65-F5344CB8AC3E}">
        <p14:creationId xmlns:p14="http://schemas.microsoft.com/office/powerpoint/2010/main" val="2089571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54</TotalTime>
  <Words>276</Words>
  <Application>Microsoft Office PowerPoint</Application>
  <PresentationFormat>On-screen Show (4:3)</PresentationFormat>
  <Paragraphs>33</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Book Antiqua</vt:lpstr>
      <vt:lpstr>Lucida Sans</vt:lpstr>
      <vt:lpstr>Traditional Arabic</vt:lpstr>
      <vt:lpstr>Wingdings</vt:lpstr>
      <vt:lpstr>Wingdings 2</vt:lpstr>
      <vt:lpstr>Wingdings 3</vt:lpstr>
      <vt:lpstr>Apex</vt:lpstr>
      <vt:lpstr>الدرس الرابع </vt:lpstr>
      <vt:lpstr>الديمقراطية</vt:lpstr>
      <vt:lpstr>الهدف من إجراء الانتخاباتِ النيابية</vt:lpstr>
      <vt:lpstr>كيف يمثل مجلس النواب جميع المواطنين؟</vt:lpstr>
      <vt:lpstr>ما وظيفة النواب؟</vt:lpstr>
      <vt:lpstr>الأغلبية ثلاثة أنواع</vt:lpstr>
      <vt:lpstr>لقد كفل الدستور الأردني للأردنيين.</vt:lpstr>
      <vt:lpstr>شروط تشكيل الأحزاب السياسية</vt:lpstr>
      <vt:lpstr>تعريف التعددية السياسية.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الدرس الرابع </dc:title>
  <dc:creator>sawal</dc:creator>
  <cp:lastModifiedBy>ahmad alhossain</cp:lastModifiedBy>
  <cp:revision>6</cp:revision>
  <dcterms:created xsi:type="dcterms:W3CDTF">2023-10-16T04:58:26Z</dcterms:created>
  <dcterms:modified xsi:type="dcterms:W3CDTF">2024-08-27T14:02:57Z</dcterms:modified>
</cp:coreProperties>
</file>