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20/03/38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20/03/38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20/03/38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20/03/38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20/03/38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20/03/38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20/03/38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20/03/38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20/03/38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20/03/38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20/03/38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20/03/38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الدرس الخامس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SA" sz="3200" dirty="0" smtClean="0"/>
              <a:t>الحياة العلمية والثقافية في الأردن عبر العصور الإسلامية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3031278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أحداث القرن الثالث والرابع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 smtClean="0"/>
              <a:t>1- الصراع بين الخلفاء العباسيين والقادة الأتراك ( السلاجقة ) </a:t>
            </a:r>
            <a:r>
              <a:rPr lang="ar-SA" dirty="0" smtClean="0"/>
              <a:t>الذين </a:t>
            </a:r>
            <a:r>
              <a:rPr lang="ar-SA" dirty="0" smtClean="0"/>
              <a:t>سيطروا على الحكم في بغداد .</a:t>
            </a:r>
          </a:p>
          <a:p>
            <a:endParaRPr lang="ar-SA" dirty="0" smtClean="0"/>
          </a:p>
          <a:p>
            <a:r>
              <a:rPr lang="ar-SA" dirty="0" smtClean="0"/>
              <a:t>2-  ظهور الدولة الفاطمية التي تمكنت من السيطرة على مصر .</a:t>
            </a:r>
          </a:p>
          <a:p>
            <a:endParaRPr lang="ar-SA" dirty="0" smtClean="0"/>
          </a:p>
          <a:p>
            <a:endParaRPr lang="ar-SA" dirty="0"/>
          </a:p>
          <a:p>
            <a:r>
              <a:rPr lang="ar-SA" dirty="0" smtClean="0"/>
              <a:t>3- اجتياح الحملات الفرنجة بلاد الشام ، ومن ضمنها مدن أردنية .</a:t>
            </a:r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23044260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ar-SA" dirty="0" smtClean="0"/>
              <a:t>الحركة العلمية في الأردن في العصريين الأيوبي والمملوكي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56584"/>
          </a:xfrm>
        </p:spPr>
        <p:txBody>
          <a:bodyPr>
            <a:normAutofit/>
          </a:bodyPr>
          <a:lstStyle/>
          <a:p>
            <a:endParaRPr lang="ar-SA" dirty="0" smtClean="0"/>
          </a:p>
          <a:p>
            <a:r>
              <a:rPr lang="ar-SA" dirty="0" smtClean="0"/>
              <a:t>1- في عصر الملك الأيوبي الناصر داود أُنشئت أول خزانة للكتب النفيسة .</a:t>
            </a:r>
          </a:p>
          <a:p>
            <a:r>
              <a:rPr lang="ar-SA" dirty="0" smtClean="0"/>
              <a:t>2- وقد التفّ حوله خيرة العلماء ورجال الفكر مثل ( المؤرخ سبط ابن الجوزي صاحب كتاب مرآة الزمان في تاريخ الأعيان ، جمال الدين بن واصل صاحب كتاب مفرج الكروب في أخبار بني أيوب ) .</a:t>
            </a:r>
          </a:p>
          <a:p>
            <a:r>
              <a:rPr lang="ar-SA" dirty="0" smtClean="0"/>
              <a:t>3- وتميزت بعلم الحديث والفقه  وبالدراسات  العقلية الفلسفية والطبية .</a:t>
            </a:r>
          </a:p>
          <a:p>
            <a:r>
              <a:rPr lang="ar-SA" dirty="0" smtClean="0"/>
              <a:t>4- وكذلك تميزت بتدوين التاريخ على يد العالمين ( ابن الجوزي ، وابن واصل ) .  </a:t>
            </a:r>
          </a:p>
          <a:p>
            <a:r>
              <a:rPr lang="ar-SA" dirty="0" smtClean="0"/>
              <a:t>5- انتقال عدد من العلماء الأردنيين إلى دمشق والقاهرة وحلب ، الذين أسهموا بنشر العلم هناك مثل عائلتي ( آل </a:t>
            </a:r>
            <a:r>
              <a:rPr lang="ar-SA" dirty="0" err="1" smtClean="0"/>
              <a:t>الحسباني</a:t>
            </a:r>
            <a:r>
              <a:rPr lang="ar-SA" dirty="0" smtClean="0"/>
              <a:t> ، آل الباعوني ) . 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4081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القبة الباعونية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 smtClean="0"/>
          </a:p>
          <a:p>
            <a:r>
              <a:rPr lang="ar-SA" dirty="0" smtClean="0"/>
              <a:t>هي قبة  داخل الجامع الأموي في دمشق ، يجلس تحتها العلماء لتدريس العلم 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1875621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512168"/>
          </a:xfrm>
        </p:spPr>
        <p:txBody>
          <a:bodyPr/>
          <a:lstStyle/>
          <a:p>
            <a:pPr algn="ctr"/>
            <a:r>
              <a:rPr lang="ar-SA" dirty="0" smtClean="0"/>
              <a:t>مزايا العصر المملوكي من الناحية العلمية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56584"/>
          </a:xfrm>
        </p:spPr>
        <p:txBody>
          <a:bodyPr/>
          <a:lstStyle/>
          <a:p>
            <a:pPr marL="0" indent="0">
              <a:buNone/>
            </a:pPr>
            <a:endParaRPr lang="ar-SA" dirty="0" smtClean="0"/>
          </a:p>
          <a:p>
            <a:r>
              <a:rPr lang="ar-SA" dirty="0" smtClean="0"/>
              <a:t>1- تأليف </a:t>
            </a:r>
            <a:r>
              <a:rPr lang="ar-SA" dirty="0"/>
              <a:t>علماء ذلك العصر في مختلف العلوم الدينية والأدبية واللغوية</a:t>
            </a:r>
            <a:r>
              <a:rPr lang="ar-SA" dirty="0" smtClean="0"/>
              <a:t>.</a:t>
            </a:r>
          </a:p>
          <a:p>
            <a:endParaRPr lang="ar-SA" dirty="0"/>
          </a:p>
          <a:p>
            <a:r>
              <a:rPr lang="ar-SA" dirty="0" smtClean="0"/>
              <a:t>2- توجه </a:t>
            </a:r>
            <a:r>
              <a:rPr lang="ar-SA" dirty="0"/>
              <a:t>طلاب العلم للأخذ من شيوخ الكرك </a:t>
            </a:r>
            <a:r>
              <a:rPr lang="ar-SA" dirty="0" err="1" smtClean="0"/>
              <a:t>وفقهائها</a:t>
            </a:r>
            <a:r>
              <a:rPr lang="ar-SA" dirty="0" smtClean="0"/>
              <a:t> </a:t>
            </a:r>
            <a:r>
              <a:rPr lang="ar-SA" dirty="0"/>
              <a:t>والاستماع إليهم, فقد</a:t>
            </a:r>
          </a:p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  أصبحت </a:t>
            </a:r>
            <a:r>
              <a:rPr lang="ar-SA" dirty="0"/>
              <a:t>الكرك إحدى المراكز لثقافية المهمة في بلاد الشام</a:t>
            </a:r>
            <a:r>
              <a:rPr lang="ar-SA" dirty="0" smtClean="0"/>
              <a:t>.</a:t>
            </a:r>
          </a:p>
          <a:p>
            <a:pPr marL="0" indent="0">
              <a:buNone/>
            </a:pPr>
            <a:endParaRPr lang="ar-SA" dirty="0"/>
          </a:p>
          <a:p>
            <a:r>
              <a:rPr lang="ar-SA" dirty="0" smtClean="0"/>
              <a:t>3- </a:t>
            </a:r>
            <a:r>
              <a:rPr lang="ar-SA" dirty="0" smtClean="0"/>
              <a:t>ازدياد </a:t>
            </a:r>
            <a:r>
              <a:rPr lang="ar-SA" dirty="0"/>
              <a:t>الاهتمام بالعلوم العقلية, مثل الفلسفة والطب, وهذا أدى إلى نبوغ</a:t>
            </a:r>
          </a:p>
          <a:p>
            <a:pPr marL="0" indent="0">
              <a:buNone/>
            </a:pPr>
            <a:r>
              <a:rPr lang="ar-SA" dirty="0" smtClean="0"/>
              <a:t>   مجموعة </a:t>
            </a:r>
            <a:r>
              <a:rPr lang="ar-SA" dirty="0"/>
              <a:t>من العلماء</a:t>
            </a:r>
            <a:r>
              <a:rPr lang="ar-SA" dirty="0" smtClean="0"/>
              <a:t>.</a:t>
            </a:r>
          </a:p>
          <a:p>
            <a:pPr marL="0" indent="0">
              <a:buNone/>
            </a:pPr>
            <a:endParaRPr lang="ar-SA" dirty="0"/>
          </a:p>
          <a:p>
            <a:r>
              <a:rPr lang="ar-SA" dirty="0" smtClean="0"/>
              <a:t>4- </a:t>
            </a:r>
            <a:r>
              <a:rPr lang="ar-SA" dirty="0" smtClean="0"/>
              <a:t>بروز </a:t>
            </a:r>
            <a:r>
              <a:rPr lang="ar-SA" dirty="0"/>
              <a:t>أسر علمية تعود بأصولها إلى </a:t>
            </a:r>
            <a:r>
              <a:rPr lang="ar-SA" dirty="0" smtClean="0"/>
              <a:t>الأردن 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6789334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24136"/>
          </a:xfrm>
        </p:spPr>
        <p:txBody>
          <a:bodyPr/>
          <a:lstStyle/>
          <a:p>
            <a:pPr algn="ctr"/>
            <a:r>
              <a:rPr lang="ar-SA" dirty="0" smtClean="0"/>
              <a:t>العلوم والعلماء في العصر المملوكي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0539963"/>
              </p:ext>
            </p:extLst>
          </p:nvPr>
        </p:nvGraphicFramePr>
        <p:xfrm>
          <a:off x="179512" y="2564904"/>
          <a:ext cx="8784979" cy="223224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54997"/>
                <a:gridCol w="1254997"/>
                <a:gridCol w="1254997"/>
                <a:gridCol w="1254997"/>
                <a:gridCol w="1254997"/>
                <a:gridCol w="1254997"/>
                <a:gridCol w="1254997"/>
              </a:tblGrid>
              <a:tr h="684076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الطب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الكيمياء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الأدب والنحو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التاريخ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الحديث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القراءات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الفقه</a:t>
                      </a:r>
                      <a:endParaRPr lang="ar-SA" dirty="0"/>
                    </a:p>
                  </a:txBody>
                  <a:tcPr/>
                </a:tc>
              </a:tr>
              <a:tr h="1548172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أبو الفرج الكركي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يوسف الكركي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علاء الدين الشوبكي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سبط بن الجوزي ، ابن واصل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اسماعيل </a:t>
                      </a:r>
                      <a:r>
                        <a:rPr lang="ar-SA" b="1" dirty="0" err="1" smtClean="0"/>
                        <a:t>الحُسباني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علي </a:t>
                      </a:r>
                      <a:r>
                        <a:rPr lang="ar-SA" b="1" dirty="0" err="1" smtClean="0"/>
                        <a:t>البلقاوي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ابراهيم العجلوني</a:t>
                      </a:r>
                      <a:endParaRPr lang="ar-SA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104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ar-SA" sz="3600" dirty="0" smtClean="0"/>
          </a:p>
          <a:p>
            <a:pPr algn="ctr"/>
            <a:endParaRPr lang="ar-SA" sz="3600" dirty="0"/>
          </a:p>
          <a:p>
            <a:pPr algn="ctr"/>
            <a:r>
              <a:rPr lang="ar-SA" sz="3600" dirty="0" smtClean="0"/>
              <a:t>تم </a:t>
            </a:r>
            <a:r>
              <a:rPr lang="ar-SA" sz="3600" dirty="0"/>
              <a:t>بحمد الله عز وجل</a:t>
            </a:r>
          </a:p>
        </p:txBody>
      </p:sp>
    </p:spTree>
    <p:extLst>
      <p:ext uri="{BB962C8B-B14F-4D97-AF65-F5344CB8AC3E}">
        <p14:creationId xmlns:p14="http://schemas.microsoft.com/office/powerpoint/2010/main" val="112243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معلومة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 smtClean="0"/>
              <a:t>ازدهرت الحياة العلمية والثقافية عبر العصور الإسلامية  في بعض المواقع الأردنية .</a:t>
            </a:r>
          </a:p>
          <a:p>
            <a:endParaRPr lang="ar-SA" dirty="0"/>
          </a:p>
          <a:p>
            <a:r>
              <a:rPr lang="ar-SA" dirty="0" smtClean="0"/>
              <a:t>من الأدلة على ذلك : أنه نُسب عدد من العلماء إلى المواقع الأردنية ، مثل عمان ، البلقاء ، </a:t>
            </a:r>
            <a:r>
              <a:rPr lang="ar-SA" dirty="0" err="1" smtClean="0"/>
              <a:t>أيلة</a:t>
            </a:r>
            <a:r>
              <a:rPr lang="ar-SA" dirty="0" smtClean="0"/>
              <a:t> ) .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2227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أسباب ازدهار المدن الأردنية علمياً :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 smtClean="0"/>
              <a:t>1- قرب عمان والبلقاء من </a:t>
            </a:r>
            <a:r>
              <a:rPr lang="ar-SA" u="sng" dirty="0" smtClean="0"/>
              <a:t>دمشق</a:t>
            </a:r>
            <a:r>
              <a:rPr lang="ar-SA" dirty="0" smtClean="0"/>
              <a:t> ، وهذا أسهم بسهولة الاتصال مع علمائها ومحدثيها .</a:t>
            </a:r>
          </a:p>
          <a:p>
            <a:endParaRPr lang="ar-SA" dirty="0"/>
          </a:p>
          <a:p>
            <a:r>
              <a:rPr lang="ar-SA" dirty="0" smtClean="0"/>
              <a:t>2- أثر موقع </a:t>
            </a:r>
            <a:r>
              <a:rPr lang="ar-SA" dirty="0" err="1" smtClean="0"/>
              <a:t>أيلة</a:t>
            </a:r>
            <a:r>
              <a:rPr lang="ar-SA" dirty="0" smtClean="0"/>
              <a:t> في جعلها حلقة وصل مع علماء مصر والحجاز والشام .</a:t>
            </a:r>
          </a:p>
          <a:p>
            <a:endParaRPr lang="ar-SA" dirty="0"/>
          </a:p>
          <a:p>
            <a:r>
              <a:rPr lang="ar-SA" dirty="0" smtClean="0"/>
              <a:t>3- عدم وجود حواجز تحول دون تنقل العلماء في العالم الإسلامي في تلك الفترة 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365372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ملاحظة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 smtClean="0"/>
              <a:t>احتوت كتب التراجم أسماء عدد من العلماء الأردنيين الذين تميزوا بعلوم الحديث والفقه وعلم القراءات وتكونت منهم أسر علمية عريقة .</a:t>
            </a:r>
          </a:p>
          <a:p>
            <a:endParaRPr lang="ar-SA" dirty="0" smtClean="0"/>
          </a:p>
          <a:p>
            <a:r>
              <a:rPr lang="ar-SA" dirty="0" smtClean="0"/>
              <a:t>وانقسموا إلى قسمين : </a:t>
            </a:r>
          </a:p>
          <a:p>
            <a:pPr marL="0" indent="0">
              <a:buNone/>
            </a:pPr>
            <a:r>
              <a:rPr lang="ar-SA" dirty="0" smtClean="0"/>
              <a:t>  1-  فمنهم من انتقل إلى مصر وأكمل حياته العلمية هناك .</a:t>
            </a:r>
          </a:p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 2-  ومنهم من بقي في الأردن ، يقصدهم طلاب العلم من شتى البلدان .</a:t>
            </a:r>
          </a:p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 مثل : محمد بن شهاب الزهري (124 هجري ) من </a:t>
            </a:r>
            <a:r>
              <a:rPr lang="ar-SA" dirty="0" err="1" smtClean="0"/>
              <a:t>أيلة</a:t>
            </a:r>
            <a:r>
              <a:rPr lang="ar-SA" dirty="0" smtClean="0"/>
              <a:t> . 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1654182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مميزات علماء </a:t>
            </a:r>
            <a:r>
              <a:rPr lang="ar-SA" dirty="0" err="1" smtClean="0"/>
              <a:t>أيلة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 smtClean="0"/>
              <a:t>كانوا على صلة وثيقة بالصحابة نحو ( عبد الله بن عمر ، عبد الله بن عباس ، مالك بن أنس أسماء بنت أبي بكر ) .</a:t>
            </a:r>
          </a:p>
          <a:p>
            <a:endParaRPr lang="ar-SA" dirty="0"/>
          </a:p>
          <a:p>
            <a:r>
              <a:rPr lang="ar-SA" dirty="0" smtClean="0"/>
              <a:t>وأخذوا العلم عن كبار الفقهاء والمحدثين نحو ( الامام الزهري ) . 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65465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أشهر العائلات العلمية في </a:t>
            </a:r>
            <a:r>
              <a:rPr lang="ar-SA" dirty="0" err="1" smtClean="0"/>
              <a:t>أيلة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 smtClean="0"/>
              <a:t>عائلة </a:t>
            </a:r>
            <a:r>
              <a:rPr lang="ar-SA" dirty="0" err="1" smtClean="0"/>
              <a:t>الأيلي</a:t>
            </a:r>
            <a:r>
              <a:rPr lang="ar-SA" dirty="0" smtClean="0"/>
              <a:t> الذين منهم ( يونس </a:t>
            </a:r>
            <a:r>
              <a:rPr lang="ar-SA" dirty="0" err="1" smtClean="0"/>
              <a:t>الأيلي</a:t>
            </a:r>
            <a:r>
              <a:rPr lang="ar-SA" dirty="0" smtClean="0"/>
              <a:t> ، عبد الحكم </a:t>
            </a:r>
            <a:r>
              <a:rPr lang="ar-SA" dirty="0" err="1" smtClean="0"/>
              <a:t>الأيلي</a:t>
            </a:r>
            <a:r>
              <a:rPr lang="ar-SA" dirty="0" smtClean="0"/>
              <a:t> ، عُقيل </a:t>
            </a:r>
            <a:r>
              <a:rPr lang="ar-SA" dirty="0" err="1" smtClean="0"/>
              <a:t>الأيلي</a:t>
            </a:r>
            <a:r>
              <a:rPr lang="ar-SA" dirty="0" smtClean="0"/>
              <a:t> ) .</a:t>
            </a:r>
          </a:p>
          <a:p>
            <a:endParaRPr lang="ar-SA" dirty="0" smtClean="0"/>
          </a:p>
          <a:p>
            <a:r>
              <a:rPr lang="ar-SA" dirty="0" smtClean="0"/>
              <a:t>إنجازاتهم العلمية : </a:t>
            </a:r>
          </a:p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  1- كان لهم دور في ازدهار الحركة العلمية في الأردن ومصر .</a:t>
            </a:r>
          </a:p>
          <a:p>
            <a:pPr marL="0" indent="0">
              <a:buNone/>
            </a:pPr>
            <a:r>
              <a:rPr lang="ar-SA" dirty="0"/>
              <a:t> </a:t>
            </a:r>
            <a:r>
              <a:rPr lang="ar-SA" dirty="0" smtClean="0"/>
              <a:t>  2- كانوا حلقة وصل بين علماء مصر وبلاد الشام والحجاز 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5020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كتاب الطبقات الكبرى لابن سعد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 smtClean="0"/>
              <a:t>أعد الإمام ابن سعد في كتابه الطبقات باباً خاصاً للعلماء الذين ينتمون </a:t>
            </a:r>
            <a:r>
              <a:rPr lang="ar-SA" dirty="0" err="1" smtClean="0"/>
              <a:t>لأيلة</a:t>
            </a:r>
            <a:r>
              <a:rPr lang="ar-SA" dirty="0" smtClean="0"/>
              <a:t> ، مثلها في ذلك مثل المدينة ومكة ودمشق .. 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68992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فكر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 smtClean="0"/>
          </a:p>
          <a:p>
            <a:r>
              <a:rPr lang="ar-SA" dirty="0" smtClean="0"/>
              <a:t>ما أثر النكبات الإنسانية على الحركة العلمية في الدول ؟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87798421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dirty="0" smtClean="0"/>
              <a:t>المثال على ذلك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 smtClean="0"/>
          </a:p>
          <a:p>
            <a:r>
              <a:rPr lang="ar-SA" dirty="0" smtClean="0"/>
              <a:t>تعرضت </a:t>
            </a:r>
            <a:r>
              <a:rPr lang="ar-SA" dirty="0"/>
              <a:t>بلاد الشام في القرنين الثالث والرابع </a:t>
            </a:r>
            <a:r>
              <a:rPr lang="ar-SA" dirty="0" smtClean="0"/>
              <a:t>الهجريين / التاسع والعاشر الميلاديين لأحداث سياسية أثرت في الحركة العلمية 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13038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173</TotalTime>
  <Words>589</Words>
  <Application>Microsoft Office PowerPoint</Application>
  <PresentationFormat>عرض على الشاشة (3:4)‏</PresentationFormat>
  <Paragraphs>93</Paragraphs>
  <Slides>15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تدفق</vt:lpstr>
      <vt:lpstr>الدرس الخامس</vt:lpstr>
      <vt:lpstr>معلومة</vt:lpstr>
      <vt:lpstr>أسباب ازدهار المدن الأردنية علمياً : </vt:lpstr>
      <vt:lpstr>ملاحظة </vt:lpstr>
      <vt:lpstr>مميزات علماء أيلة</vt:lpstr>
      <vt:lpstr>أشهر العائلات العلمية في أيلة</vt:lpstr>
      <vt:lpstr>كتاب الطبقات الكبرى لابن سعد </vt:lpstr>
      <vt:lpstr>فكر</vt:lpstr>
      <vt:lpstr>المثال على ذلك </vt:lpstr>
      <vt:lpstr>أحداث القرن الثالث والرابع</vt:lpstr>
      <vt:lpstr>الحركة العلمية في الأردن في العصريين الأيوبي والمملوكي </vt:lpstr>
      <vt:lpstr>القبة الباعونية</vt:lpstr>
      <vt:lpstr>مزايا العصر المملوكي من الناحية العلمية</vt:lpstr>
      <vt:lpstr>العلوم والعلماء في العصر المملوكي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الدرس الخامس</dc:title>
  <dc:creator>ابراهيم</dc:creator>
  <cp:lastModifiedBy>Windows User</cp:lastModifiedBy>
  <cp:revision>16</cp:revision>
  <dcterms:created xsi:type="dcterms:W3CDTF">2016-12-16T19:24:16Z</dcterms:created>
  <dcterms:modified xsi:type="dcterms:W3CDTF">2016-12-19T13:58:44Z</dcterms:modified>
</cp:coreProperties>
</file>