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4" r:id="rId19"/>
    <p:sldId id="273" r:id="rId20"/>
    <p:sldId id="275" r:id="rId21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66" d="100"/>
          <a:sy n="66" d="100"/>
        </p:scale>
        <p:origin x="-149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orizon.png"/>
          <p:cNvPicPr>
            <a:picLocks noChangeAspect="1"/>
          </p:cNvPicPr>
          <p:nvPr/>
        </p:nvPicPr>
        <p:blipFill>
          <a:blip r:embed="rId2" cstate="print"/>
          <a:srcRect t="33333"/>
          <a:stretch>
            <a:fillRect/>
          </a:stretch>
        </p:blipFill>
        <p:spPr>
          <a:xfrm>
            <a:off x="0" y="0"/>
            <a:ext cx="9144000" cy="4572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11/03/38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17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007888"/>
            <a:ext cx="7772400" cy="1470025"/>
          </a:xfrm>
        </p:spPr>
        <p:txBody>
          <a:bodyPr/>
          <a:lstStyle>
            <a:lvl1pPr algn="ctr">
              <a:defRPr sz="3200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11/03/38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11/03/38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11/03/38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7924800" cy="4114800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4962525"/>
            <a:ext cx="7885113" cy="1362075"/>
          </a:xfrm>
        </p:spPr>
        <p:txBody>
          <a:bodyPr anchor="t"/>
          <a:lstStyle>
            <a:lvl1pPr algn="l">
              <a:defRPr sz="3200" b="0" i="0" cap="all" baseline="0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3462338"/>
            <a:ext cx="7885113" cy="1500187"/>
          </a:xfrm>
        </p:spPr>
        <p:txBody>
          <a:bodyPr anchor="b">
            <a:normAutofit/>
          </a:bodyPr>
          <a:lstStyle>
            <a:lvl1pPr marL="0" indent="0">
              <a:buNone/>
              <a:defRPr sz="1700" baseline="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11/03/38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3733800" cy="4114800"/>
          </a:xfrm>
        </p:spPr>
        <p:txBody>
          <a:bodyPr/>
          <a:lstStyle>
            <a:lvl5pPr>
              <a:defRPr/>
            </a:lvl5pPr>
            <a:lvl6pPr>
              <a:buClr>
                <a:schemeClr val="tx2"/>
              </a:buClr>
              <a:buFont typeface="Arial" pitchFamily="34" charset="0"/>
              <a:buChar char="•"/>
              <a:defRPr/>
            </a:lvl6pPr>
            <a:lvl7pPr>
              <a:buClr>
                <a:schemeClr val="tx2"/>
              </a:buClr>
              <a:buFont typeface="Arial" pitchFamily="34" charset="0"/>
              <a:buChar char="•"/>
              <a:defRPr/>
            </a:lvl7pPr>
            <a:lvl8pPr>
              <a:buClr>
                <a:schemeClr val="tx2"/>
              </a:buClr>
              <a:buFont typeface="Arial" pitchFamily="34" charset="0"/>
              <a:buChar char="•"/>
              <a:defRPr/>
            </a:lvl8pPr>
            <a:lvl9pPr>
              <a:buClr>
                <a:schemeClr val="tx2"/>
              </a:buClr>
              <a:buFont typeface="Arial" pitchFamily="34" charset="0"/>
              <a:buChar char="•"/>
              <a:defRPr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 smtClean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1600200"/>
            <a:ext cx="3733800" cy="41148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11/03/38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2209800"/>
            <a:ext cx="37338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 smtClean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2209800"/>
            <a:ext cx="37338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199"/>
            <a:ext cx="3733800" cy="574675"/>
          </a:xfr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0600" y="1600199"/>
            <a:ext cx="3733800" cy="574675"/>
          </a:xfr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11/03/38</a:t>
            </a:fld>
            <a:endParaRPr lang="ar-S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11/03/38</a:t>
            </a:fld>
            <a:endParaRPr lang="ar-S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11/03/38</a:t>
            </a:fld>
            <a:endParaRPr lang="ar-S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962400" y="1447800"/>
            <a:ext cx="4648200" cy="4267200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1447800"/>
            <a:ext cx="2971800" cy="109728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2648" y="2547891"/>
            <a:ext cx="2971800" cy="3167109"/>
          </a:xfr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11/03/38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orizon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447800"/>
            <a:ext cx="2971800" cy="109728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657344" y="1447800"/>
            <a:ext cx="3419856" cy="3474720"/>
          </a:xfrm>
          <a:custGeom>
            <a:avLst/>
            <a:gdLst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74450 w 3419856"/>
              <a:gd name="connsiteY9" fmla="*/ 3429000 h 3429000"/>
              <a:gd name="connsiteX10" fmla="*/ 21806 w 3419856"/>
              <a:gd name="connsiteY10" fmla="*/ 3407194 h 3429000"/>
              <a:gd name="connsiteX11" fmla="*/ 0 w 3419856"/>
              <a:gd name="connsiteY11" fmla="*/ 3354550 h 3429000"/>
              <a:gd name="connsiteX12" fmla="*/ 0 w 3419856"/>
              <a:gd name="connsiteY12" fmla="*/ 74450 h 3429000"/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21806 w 3419856"/>
              <a:gd name="connsiteY9" fmla="*/ 3407194 h 3429000"/>
              <a:gd name="connsiteX10" fmla="*/ 0 w 3419856"/>
              <a:gd name="connsiteY10" fmla="*/ 3354550 h 3429000"/>
              <a:gd name="connsiteX11" fmla="*/ 0 w 3419856"/>
              <a:gd name="connsiteY11" fmla="*/ 74450 h 3429000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8026"/>
              <a:gd name="connsiteY0" fmla="*/ 74450 h 3910007"/>
              <a:gd name="connsiteX1" fmla="*/ 21806 w 3968026"/>
              <a:gd name="connsiteY1" fmla="*/ 21806 h 3910007"/>
              <a:gd name="connsiteX2" fmla="*/ 74450 w 3968026"/>
              <a:gd name="connsiteY2" fmla="*/ 0 h 3910007"/>
              <a:gd name="connsiteX3" fmla="*/ 3345406 w 3968026"/>
              <a:gd name="connsiteY3" fmla="*/ 0 h 3910007"/>
              <a:gd name="connsiteX4" fmla="*/ 3398050 w 3968026"/>
              <a:gd name="connsiteY4" fmla="*/ 21806 h 3910007"/>
              <a:gd name="connsiteX5" fmla="*/ 3419856 w 3968026"/>
              <a:gd name="connsiteY5" fmla="*/ 74450 h 3910007"/>
              <a:gd name="connsiteX6" fmla="*/ 3419856 w 3968026"/>
              <a:gd name="connsiteY6" fmla="*/ 3354550 h 3910007"/>
              <a:gd name="connsiteX7" fmla="*/ 3398050 w 3968026"/>
              <a:gd name="connsiteY7" fmla="*/ 3407194 h 3910007"/>
              <a:gd name="connsiteX8" fmla="*/ 0 w 3968026"/>
              <a:gd name="connsiteY8" fmla="*/ 3354550 h 3910007"/>
              <a:gd name="connsiteX9" fmla="*/ 0 w 3968026"/>
              <a:gd name="connsiteY9" fmla="*/ 74450 h 3910007"/>
              <a:gd name="connsiteX0" fmla="*/ 0 w 3419856"/>
              <a:gd name="connsiteY0" fmla="*/ 74450 h 3901233"/>
              <a:gd name="connsiteX1" fmla="*/ 21806 w 3419856"/>
              <a:gd name="connsiteY1" fmla="*/ 21806 h 3901233"/>
              <a:gd name="connsiteX2" fmla="*/ 74450 w 3419856"/>
              <a:gd name="connsiteY2" fmla="*/ 0 h 3901233"/>
              <a:gd name="connsiteX3" fmla="*/ 3345406 w 3419856"/>
              <a:gd name="connsiteY3" fmla="*/ 0 h 3901233"/>
              <a:gd name="connsiteX4" fmla="*/ 3398050 w 3419856"/>
              <a:gd name="connsiteY4" fmla="*/ 21806 h 3901233"/>
              <a:gd name="connsiteX5" fmla="*/ 3419856 w 3419856"/>
              <a:gd name="connsiteY5" fmla="*/ 74450 h 3901233"/>
              <a:gd name="connsiteX6" fmla="*/ 3419856 w 3419856"/>
              <a:gd name="connsiteY6" fmla="*/ 3354550 h 3901233"/>
              <a:gd name="connsiteX7" fmla="*/ 0 w 3419856"/>
              <a:gd name="connsiteY7" fmla="*/ 3354550 h 3901233"/>
              <a:gd name="connsiteX8" fmla="*/ 0 w 3419856"/>
              <a:gd name="connsiteY8" fmla="*/ 74450 h 3901233"/>
              <a:gd name="connsiteX0" fmla="*/ 0 w 3419856"/>
              <a:gd name="connsiteY0" fmla="*/ 74450 h 3354550"/>
              <a:gd name="connsiteX1" fmla="*/ 21806 w 3419856"/>
              <a:gd name="connsiteY1" fmla="*/ 21806 h 3354550"/>
              <a:gd name="connsiteX2" fmla="*/ 74450 w 3419856"/>
              <a:gd name="connsiteY2" fmla="*/ 0 h 3354550"/>
              <a:gd name="connsiteX3" fmla="*/ 3345406 w 3419856"/>
              <a:gd name="connsiteY3" fmla="*/ 0 h 3354550"/>
              <a:gd name="connsiteX4" fmla="*/ 3398050 w 3419856"/>
              <a:gd name="connsiteY4" fmla="*/ 21806 h 3354550"/>
              <a:gd name="connsiteX5" fmla="*/ 3419856 w 3419856"/>
              <a:gd name="connsiteY5" fmla="*/ 74450 h 3354550"/>
              <a:gd name="connsiteX6" fmla="*/ 3419856 w 3419856"/>
              <a:gd name="connsiteY6" fmla="*/ 3354550 h 3354550"/>
              <a:gd name="connsiteX7" fmla="*/ 0 w 3419856"/>
              <a:gd name="connsiteY7" fmla="*/ 3354550 h 3354550"/>
              <a:gd name="connsiteX8" fmla="*/ 0 w 3419856"/>
              <a:gd name="connsiteY8" fmla="*/ 74450 h 3354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419856" h="3354550">
                <a:moveTo>
                  <a:pt x="0" y="74450"/>
                </a:moveTo>
                <a:cubicBezTo>
                  <a:pt x="0" y="54705"/>
                  <a:pt x="7844" y="35768"/>
                  <a:pt x="21806" y="21806"/>
                </a:cubicBezTo>
                <a:cubicBezTo>
                  <a:pt x="35768" y="7844"/>
                  <a:pt x="54705" y="0"/>
                  <a:pt x="74450" y="0"/>
                </a:cubicBezTo>
                <a:lnTo>
                  <a:pt x="3345406" y="0"/>
                </a:lnTo>
                <a:cubicBezTo>
                  <a:pt x="3365151" y="0"/>
                  <a:pt x="3384088" y="7844"/>
                  <a:pt x="3398050" y="21806"/>
                </a:cubicBezTo>
                <a:cubicBezTo>
                  <a:pt x="3412012" y="35768"/>
                  <a:pt x="3419856" y="54705"/>
                  <a:pt x="3419856" y="74450"/>
                </a:cubicBezTo>
                <a:lnTo>
                  <a:pt x="3419856" y="3354550"/>
                </a:lnTo>
                <a:lnTo>
                  <a:pt x="0" y="3354550"/>
                </a:lnTo>
                <a:lnTo>
                  <a:pt x="0" y="74450"/>
                </a:lnTo>
                <a:close/>
              </a:path>
            </a:pathLst>
          </a:custGeom>
        </p:spPr>
        <p:txBody>
          <a:bodyPr>
            <a:normAutofit/>
          </a:bodyPr>
          <a:lstStyle>
            <a:lvl1pPr marL="0" indent="0" algn="ctr">
              <a:buNone/>
              <a:defRPr sz="2000" baseline="0">
                <a:solidFill>
                  <a:schemeClr val="tx1">
                    <a:lumMod val="6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ar-SA" smtClean="0"/>
              <a:t>انقر فوق الأيقونة لإضافة صورة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547890"/>
            <a:ext cx="2971800" cy="2405109"/>
          </a:xfr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11/03/38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orizon.pn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7924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15000" y="6356350"/>
            <a:ext cx="1524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strike="noStrike" spc="60" baseline="0">
                <a:solidFill>
                  <a:schemeClr val="tx1"/>
                </a:solidFill>
              </a:defRPr>
            </a:lvl1pPr>
          </a:lstStyle>
          <a:p>
            <a:fld id="{1B8ABB09-4A1D-463E-8065-109CC2B7EFAA}" type="datetimeFigureOut">
              <a:rPr lang="ar-SA" smtClean="0"/>
              <a:t>11/03/38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cap="all" spc="60" baseline="0">
                <a:solidFill>
                  <a:schemeClr val="tx1"/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43800" y="6356350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aseline="0">
                <a:solidFill>
                  <a:schemeClr val="tx1"/>
                </a:solidFill>
              </a:defRPr>
            </a:lvl1pPr>
          </a:lstStyle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1" eaLnBrk="1" latinLnBrk="0" hangingPunct="1">
        <a:spcBef>
          <a:spcPct val="0"/>
        </a:spcBef>
        <a:buNone/>
        <a:defRPr sz="3000" kern="1200" cap="all" spc="50" baseline="0">
          <a:solidFill>
            <a:schemeClr val="tx1"/>
          </a:solidFill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342900" indent="-342900" algn="r" defTabSz="914400" rtl="1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ar-SA" sz="3600" dirty="0" smtClean="0"/>
              <a:t>الأردن في العصرين الأيوبي والمملوكي</a:t>
            </a:r>
            <a:endParaRPr lang="ar-SA" sz="3600" dirty="0"/>
          </a:p>
        </p:txBody>
      </p:sp>
      <p:sp>
        <p:nvSpPr>
          <p:cNvPr id="2" name="عنوان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SA" sz="3600" dirty="0" smtClean="0"/>
              <a:t>الدرس الرابع</a:t>
            </a:r>
            <a:endParaRPr lang="ar-SA" sz="3600" dirty="0"/>
          </a:p>
        </p:txBody>
      </p:sp>
    </p:spTree>
    <p:extLst>
      <p:ext uri="{BB962C8B-B14F-4D97-AF65-F5344CB8AC3E}">
        <p14:creationId xmlns:p14="http://schemas.microsoft.com/office/powerpoint/2010/main" val="3358267914"/>
      </p:ext>
    </p:extLst>
  </p:cSld>
  <p:clrMapOvr>
    <a:masterClrMapping/>
  </p:clrMapOvr>
  <p:transition spd="slow">
    <p:pull dir="r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A" dirty="0" smtClean="0"/>
              <a:t>اقرأ النص الوارد صفحة 72 وأجب عما يلي :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ar-SA" dirty="0" smtClean="0"/>
          </a:p>
          <a:p>
            <a:endParaRPr lang="ar-SA" sz="2800" dirty="0" smtClean="0"/>
          </a:p>
          <a:p>
            <a:r>
              <a:rPr lang="ar-SA" sz="2800" dirty="0" smtClean="0"/>
              <a:t>1- بين دلالة ارسال سلاطين المماليك أبناءهم وأموالهم الى الكرك ؟</a:t>
            </a:r>
          </a:p>
          <a:p>
            <a:r>
              <a:rPr lang="ar-SA" sz="2800" dirty="0" smtClean="0"/>
              <a:t>2- ما أهمية مدينة عجلون في العصر المملوكي؟ </a:t>
            </a:r>
            <a:endParaRPr lang="ar-SA" sz="2800" dirty="0"/>
          </a:p>
        </p:txBody>
      </p:sp>
    </p:spTree>
    <p:extLst>
      <p:ext uri="{BB962C8B-B14F-4D97-AF65-F5344CB8AC3E}">
        <p14:creationId xmlns:p14="http://schemas.microsoft.com/office/powerpoint/2010/main" val="1430344460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A" sz="3600" dirty="0" smtClean="0"/>
              <a:t>ما هي المكوس</a:t>
            </a:r>
            <a:endParaRPr lang="ar-SA" sz="3600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ar-SA" dirty="0" smtClean="0"/>
          </a:p>
          <a:p>
            <a:endParaRPr lang="ar-SA" dirty="0" smtClean="0"/>
          </a:p>
          <a:p>
            <a:r>
              <a:rPr lang="ar-SA" sz="2800" dirty="0" smtClean="0"/>
              <a:t>هي الضرائب التي يدفعها التجار للدولة التي يتاجرون معها ، وهي أشبه ما تكون بالجمارك في الوقت الحاضر .</a:t>
            </a:r>
            <a:endParaRPr lang="ar-SA" sz="2800" dirty="0"/>
          </a:p>
        </p:txBody>
      </p:sp>
    </p:spTree>
    <p:extLst>
      <p:ext uri="{BB962C8B-B14F-4D97-AF65-F5344CB8AC3E}">
        <p14:creationId xmlns:p14="http://schemas.microsoft.com/office/powerpoint/2010/main" val="3859999056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A" sz="3600" dirty="0" smtClean="0"/>
              <a:t>أهمية الأردن في العصر المملوكي</a:t>
            </a:r>
            <a:endParaRPr lang="ar-SA" sz="3600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ar-SA" dirty="0" smtClean="0"/>
          </a:p>
          <a:p>
            <a:endParaRPr lang="ar-SA" dirty="0" smtClean="0"/>
          </a:p>
          <a:p>
            <a:endParaRPr lang="ar-SA" dirty="0"/>
          </a:p>
          <a:p>
            <a:r>
              <a:rPr lang="ar-SA" sz="2800" dirty="0" smtClean="0"/>
              <a:t>اهتموا بتحصين قلاع الأردن وتقويتها وارسال الجنود اليها .</a:t>
            </a:r>
          </a:p>
          <a:p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7853736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3"/>
          </p:nvPr>
        </p:nvSpPr>
        <p:spPr>
          <a:xfrm>
            <a:off x="0" y="1600200"/>
            <a:ext cx="9144000" cy="4114800"/>
          </a:xfrm>
        </p:spPr>
        <p:txBody>
          <a:bodyPr/>
          <a:lstStyle/>
          <a:p>
            <a:endParaRPr lang="ar-SA" dirty="0"/>
          </a:p>
        </p:txBody>
      </p:sp>
      <p:sp>
        <p:nvSpPr>
          <p:cNvPr id="4" name="مستطيل مستدير الزوايا 3"/>
          <p:cNvSpPr/>
          <p:nvPr/>
        </p:nvSpPr>
        <p:spPr>
          <a:xfrm>
            <a:off x="6300192" y="2657872"/>
            <a:ext cx="2664296" cy="24482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800" dirty="0" smtClean="0"/>
              <a:t>ملتقى لطرق الحج الشامي والمصري</a:t>
            </a:r>
            <a:endParaRPr lang="ar-SA" sz="2800" dirty="0"/>
          </a:p>
        </p:txBody>
      </p:sp>
      <p:sp>
        <p:nvSpPr>
          <p:cNvPr id="5" name="مستطيل مستدير الزوايا 4"/>
          <p:cNvSpPr/>
          <p:nvPr/>
        </p:nvSpPr>
        <p:spPr>
          <a:xfrm>
            <a:off x="3275856" y="2665445"/>
            <a:ext cx="2736304" cy="24692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smtClean="0"/>
              <a:t>1 - </a:t>
            </a:r>
            <a:r>
              <a:rPr lang="ar-SA" sz="2400" dirty="0" smtClean="0"/>
              <a:t>وقوعه </a:t>
            </a:r>
            <a:r>
              <a:rPr lang="ar-SA" sz="2400" dirty="0" smtClean="0"/>
              <a:t>على الطريق التجاري وطرق </a:t>
            </a:r>
            <a:r>
              <a:rPr lang="ar-SA" sz="2400" smtClean="0"/>
              <a:t>المواصلات </a:t>
            </a:r>
            <a:r>
              <a:rPr lang="ar-SA" sz="2400"/>
              <a:t>.</a:t>
            </a:r>
            <a:r>
              <a:rPr lang="ar-SA" sz="2400" smtClean="0"/>
              <a:t> </a:t>
            </a:r>
            <a:endParaRPr lang="ar-SA" sz="2400" dirty="0"/>
          </a:p>
          <a:p>
            <a:pPr algn="ctr"/>
            <a:r>
              <a:rPr lang="ar-SA" sz="2400" dirty="0" smtClean="0"/>
              <a:t>2- وهو </a:t>
            </a:r>
            <a:r>
              <a:rPr lang="ar-SA" sz="2400" dirty="0" smtClean="0"/>
              <a:t>مركز لنقل البريد بين مصر وبلاد الشام والعراق</a:t>
            </a:r>
            <a:endParaRPr lang="ar-SA" sz="2400" dirty="0"/>
          </a:p>
        </p:txBody>
      </p:sp>
      <p:sp>
        <p:nvSpPr>
          <p:cNvPr id="6" name="مستطيل مستدير الزوايا 5"/>
          <p:cNvSpPr/>
          <p:nvPr/>
        </p:nvSpPr>
        <p:spPr>
          <a:xfrm>
            <a:off x="179512" y="2670764"/>
            <a:ext cx="2843808" cy="24692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800" dirty="0" smtClean="0"/>
              <a:t>خط الدفاع عن مصر في وجه الفرنج والمغول </a:t>
            </a:r>
            <a:endParaRPr lang="ar-SA" sz="2800" dirty="0"/>
          </a:p>
        </p:txBody>
      </p:sp>
      <p:sp>
        <p:nvSpPr>
          <p:cNvPr id="7" name="مستطيل 6"/>
          <p:cNvSpPr/>
          <p:nvPr/>
        </p:nvSpPr>
        <p:spPr>
          <a:xfrm>
            <a:off x="8460432" y="836712"/>
            <a:ext cx="45719" cy="7200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" name="مستطيل مستدير الزوايا 7"/>
          <p:cNvSpPr/>
          <p:nvPr/>
        </p:nvSpPr>
        <p:spPr>
          <a:xfrm>
            <a:off x="755576" y="836712"/>
            <a:ext cx="7560840" cy="57606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/>
              <a:t>أهمية موقع الأردن في العصر المملوكي </a:t>
            </a:r>
          </a:p>
        </p:txBody>
      </p:sp>
      <p:cxnSp>
        <p:nvCxnSpPr>
          <p:cNvPr id="10" name="رابط كسهم مستقيم 9"/>
          <p:cNvCxnSpPr/>
          <p:nvPr/>
        </p:nvCxnSpPr>
        <p:spPr>
          <a:xfrm>
            <a:off x="4535996" y="1556792"/>
            <a:ext cx="0" cy="86409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55139242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A" sz="3600" dirty="0" smtClean="0"/>
              <a:t>وظيفة </a:t>
            </a:r>
            <a:r>
              <a:rPr lang="ar-SA" sz="3600" b="1" i="1" u="sng" dirty="0" smtClean="0"/>
              <a:t>إمارة </a:t>
            </a:r>
            <a:r>
              <a:rPr lang="ar-SA" sz="3600" b="1" i="1" u="sng" dirty="0" smtClean="0"/>
              <a:t>العربان</a:t>
            </a:r>
            <a:endParaRPr lang="ar-SA" sz="3600" b="1" i="1" u="sng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ar-SA" dirty="0" smtClean="0"/>
          </a:p>
          <a:p>
            <a:endParaRPr lang="ar-SA" sz="2800" dirty="0"/>
          </a:p>
          <a:p>
            <a:r>
              <a:rPr lang="ar-SA" sz="2800" dirty="0" smtClean="0"/>
              <a:t>من الوظائف الديوانية في الكرك ، التي كانت بيد قبيلة بني عقبة المنتشرة حول الكرك ، وأبرز من تولاها الأمير شطي بن عقبة ، وكان يوزع اعطيات ومناصب لأهل الأردن .</a:t>
            </a:r>
            <a:endParaRPr lang="ar-SA" sz="2800" dirty="0"/>
          </a:p>
        </p:txBody>
      </p:sp>
    </p:spTree>
    <p:extLst>
      <p:ext uri="{BB962C8B-B14F-4D97-AF65-F5344CB8AC3E}">
        <p14:creationId xmlns:p14="http://schemas.microsoft.com/office/powerpoint/2010/main" val="2593013055"/>
      </p:ext>
    </p:extLst>
  </p:cSld>
  <p:clrMapOvr>
    <a:masterClrMapping/>
  </p:clrMapOvr>
  <p:transition spd="slow">
    <p:pull dir="r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A" sz="3600" dirty="0" smtClean="0"/>
              <a:t>التقسيمات الإدارية في العصر المملوكي</a:t>
            </a:r>
            <a:endParaRPr lang="ar-SA" sz="3600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ar-SA" sz="2800" dirty="0" smtClean="0"/>
              <a:t>انقسمت الى قسمين ، هما :</a:t>
            </a:r>
          </a:p>
          <a:p>
            <a:endParaRPr lang="ar-SA" dirty="0"/>
          </a:p>
        </p:txBody>
      </p:sp>
      <p:graphicFrame>
        <p:nvGraphicFramePr>
          <p:cNvPr id="4" name="جدول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7019966"/>
              </p:ext>
            </p:extLst>
          </p:nvPr>
        </p:nvGraphicFramePr>
        <p:xfrm>
          <a:off x="1547664" y="2708920"/>
          <a:ext cx="6096000" cy="1561062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6096000"/>
              </a:tblGrid>
              <a:tr h="792088">
                <a:tc>
                  <a:txBody>
                    <a:bodyPr/>
                    <a:lstStyle/>
                    <a:p>
                      <a:pPr algn="ctr" rtl="1"/>
                      <a:r>
                        <a:rPr lang="ar-SA" sz="2800" dirty="0" smtClean="0"/>
                        <a:t>نيابة الكرك</a:t>
                      </a:r>
                      <a:endParaRPr lang="ar-SA" sz="2800" dirty="0"/>
                    </a:p>
                  </a:txBody>
                  <a:tcPr/>
                </a:tc>
              </a:tr>
              <a:tr h="768974">
                <a:tc>
                  <a:txBody>
                    <a:bodyPr/>
                    <a:lstStyle/>
                    <a:p>
                      <a:pPr algn="ctr" rtl="1"/>
                      <a:r>
                        <a:rPr lang="ar-SA" sz="2800" dirty="0" smtClean="0"/>
                        <a:t>نيابة</a:t>
                      </a:r>
                      <a:r>
                        <a:rPr lang="ar-SA" sz="2800" baseline="0" dirty="0" smtClean="0"/>
                        <a:t> عجلون</a:t>
                      </a:r>
                      <a:endParaRPr lang="ar-SA" sz="28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053619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A" sz="3600" dirty="0" smtClean="0"/>
              <a:t>نيابة الكرك</a:t>
            </a:r>
            <a:endParaRPr lang="ar-SA" sz="3600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3"/>
          </p:nvPr>
        </p:nvSpPr>
        <p:spPr/>
        <p:txBody>
          <a:bodyPr>
            <a:normAutofit lnSpcReduction="10000"/>
          </a:bodyPr>
          <a:lstStyle/>
          <a:p>
            <a:endParaRPr lang="ar-SA" dirty="0" smtClean="0"/>
          </a:p>
          <a:p>
            <a:r>
              <a:rPr lang="ar-SA" sz="2800" dirty="0" smtClean="0"/>
              <a:t>كان لها نظام اداري خاص ويسمى متوليها بنائب السلطنة ، ويعينه السلطان المملوكي في القاهرة .</a:t>
            </a:r>
          </a:p>
          <a:p>
            <a:r>
              <a:rPr lang="ar-SA" sz="2800" dirty="0" smtClean="0"/>
              <a:t>وشكلت ركيزة أساسية من ركائز دولة المماليك في مصر وبلاد الشام .</a:t>
            </a:r>
          </a:p>
          <a:p>
            <a:r>
              <a:rPr lang="ar-SA" sz="2800" dirty="0" smtClean="0"/>
              <a:t>وفيها بني عدد من المنشآت : ( قصر النيابة ، مسجد الجامع ، حمامات ، خانات ، مدرسة للمذهب الشافعي ، ومستشفى ) .</a:t>
            </a:r>
          </a:p>
          <a:p>
            <a:r>
              <a:rPr lang="ar-SA" sz="2800" dirty="0" smtClean="0"/>
              <a:t>وكان يتبع لها أربع مناطق ادارية : ( مدينة الكرك ، الشوبك ، زغر ، معان ) .</a:t>
            </a:r>
            <a:endParaRPr lang="ar-SA" sz="2800" dirty="0"/>
          </a:p>
        </p:txBody>
      </p:sp>
    </p:spTree>
    <p:extLst>
      <p:ext uri="{BB962C8B-B14F-4D97-AF65-F5344CB8AC3E}">
        <p14:creationId xmlns:p14="http://schemas.microsoft.com/office/powerpoint/2010/main" val="198525650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A" sz="3600" dirty="0" smtClean="0"/>
              <a:t>نيابة عجلون </a:t>
            </a:r>
            <a:endParaRPr lang="ar-SA" sz="3600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ar-SA" dirty="0" smtClean="0"/>
          </a:p>
          <a:p>
            <a:r>
              <a:rPr lang="ar-SA" sz="2800" dirty="0" smtClean="0"/>
              <a:t>كانت عجلون مدينة كبيرة زاهرة ، ذات أسواق وبساتين عدة .</a:t>
            </a:r>
          </a:p>
          <a:p>
            <a:r>
              <a:rPr lang="ar-SA" sz="2800" dirty="0" smtClean="0"/>
              <a:t>ومن أسواقها : ( سوق القطانين ، سوق اللحامين ، وخان للتجار وغيرها ) .</a:t>
            </a:r>
          </a:p>
          <a:p>
            <a:r>
              <a:rPr lang="ar-SA" sz="2800" dirty="0" smtClean="0"/>
              <a:t>وفيها مسجد عجلون الكبير ، والمدرسة اليقينية </a:t>
            </a:r>
            <a:r>
              <a:rPr lang="ar-SA" sz="2800" dirty="0" smtClean="0"/>
              <a:t>.</a:t>
            </a:r>
            <a:endParaRPr lang="ar-SA" sz="2800" dirty="0" smtClean="0"/>
          </a:p>
          <a:p>
            <a:r>
              <a:rPr lang="ar-SA" sz="2800" dirty="0" smtClean="0"/>
              <a:t>وقد كانت قرية الطيبة ( غرب اربد ) مركزا للبريد بين مصر وبلاد الشام ، ثم انتقل الى قرية زحر القريبة منها </a:t>
            </a:r>
            <a:r>
              <a:rPr lang="ar-SA" sz="2800" dirty="0" smtClean="0"/>
              <a:t>.</a:t>
            </a:r>
            <a:endParaRPr lang="ar-SA" sz="2800" dirty="0"/>
          </a:p>
        </p:txBody>
      </p:sp>
    </p:spTree>
    <p:extLst>
      <p:ext uri="{BB962C8B-B14F-4D97-AF65-F5344CB8AC3E}">
        <p14:creationId xmlns:p14="http://schemas.microsoft.com/office/powerpoint/2010/main" val="19745502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A" sz="3600" dirty="0" smtClean="0"/>
              <a:t>نيابة عجلون</a:t>
            </a:r>
            <a:endParaRPr lang="ar-SA" sz="3600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7924800" cy="4277072"/>
          </a:xfrm>
        </p:spPr>
        <p:txBody>
          <a:bodyPr>
            <a:normAutofit/>
          </a:bodyPr>
          <a:lstStyle/>
          <a:p>
            <a:endParaRPr lang="ar-SA" sz="2800" dirty="0" smtClean="0"/>
          </a:p>
          <a:p>
            <a:r>
              <a:rPr lang="ar-SA" sz="2800" dirty="0" smtClean="0"/>
              <a:t>وكانت نيابة عجلون تضم ولاية البلقاء التي يتبع لها : </a:t>
            </a:r>
          </a:p>
          <a:p>
            <a:endParaRPr lang="ar-SA" sz="2800" dirty="0" smtClean="0"/>
          </a:p>
          <a:p>
            <a:r>
              <a:rPr lang="ar-SA" sz="2800" u="sng" dirty="0" smtClean="0"/>
              <a:t>1- حسبان </a:t>
            </a:r>
            <a:r>
              <a:rPr lang="ar-SA" sz="2800" dirty="0" smtClean="0"/>
              <a:t>: </a:t>
            </a:r>
            <a:r>
              <a:rPr lang="ar-SA" sz="2800" dirty="0" smtClean="0"/>
              <a:t>التي </a:t>
            </a:r>
            <a:r>
              <a:rPr lang="ar-SA" sz="2800" dirty="0" smtClean="0"/>
              <a:t>نزل بها ابن قلاوون ورتبها ادارياً .</a:t>
            </a:r>
          </a:p>
          <a:p>
            <a:r>
              <a:rPr lang="ar-SA" sz="2800" u="sng" dirty="0" smtClean="0"/>
              <a:t>2- السلط </a:t>
            </a:r>
            <a:r>
              <a:rPr lang="ar-SA" sz="2800" dirty="0" smtClean="0"/>
              <a:t>: اهتم المماليك بقلعتها وخزنوا فيها الأطعمة .</a:t>
            </a:r>
          </a:p>
          <a:p>
            <a:r>
              <a:rPr lang="ar-SA" sz="2800" u="sng" dirty="0" smtClean="0"/>
              <a:t>3- الأغوار</a:t>
            </a:r>
            <a:r>
              <a:rPr lang="ar-SA" sz="2800" dirty="0" smtClean="0"/>
              <a:t> : اهتموا بها بسبب ( موقها على طريق المواصلات ، وخصوبة اراضيها ) . </a:t>
            </a:r>
            <a:endParaRPr lang="ar-SA" sz="2800" dirty="0"/>
          </a:p>
        </p:txBody>
      </p:sp>
    </p:spTree>
    <p:extLst>
      <p:ext uri="{BB962C8B-B14F-4D97-AF65-F5344CB8AC3E}">
        <p14:creationId xmlns:p14="http://schemas.microsoft.com/office/powerpoint/2010/main" val="1692228586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A" sz="3600" dirty="0" smtClean="0"/>
              <a:t>ثالثاً : سكان الأردن في العصر المملوكي </a:t>
            </a:r>
            <a:endParaRPr lang="ar-SA" sz="3600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ar-SA" dirty="0" smtClean="0"/>
          </a:p>
          <a:p>
            <a:endParaRPr lang="ar-SA" sz="2800" dirty="0"/>
          </a:p>
          <a:p>
            <a:r>
              <a:rPr lang="ar-SA" sz="2800" dirty="0" smtClean="0"/>
              <a:t>كان المسلمون يشكلون غالبية السكان .</a:t>
            </a:r>
          </a:p>
          <a:p>
            <a:r>
              <a:rPr lang="ar-SA" sz="2800" dirty="0" smtClean="0"/>
              <a:t>كانوا يعيشون في المدن والقرى والبدو .</a:t>
            </a:r>
          </a:p>
          <a:p>
            <a:r>
              <a:rPr lang="ar-SA" sz="2800" dirty="0" smtClean="0"/>
              <a:t>وكان النصارى يعملون في التجارة والزراعة والحرف . </a:t>
            </a:r>
            <a:endParaRPr lang="ar-SA" sz="2800" dirty="0"/>
          </a:p>
        </p:txBody>
      </p:sp>
    </p:spTree>
    <p:extLst>
      <p:ext uri="{BB962C8B-B14F-4D97-AF65-F5344CB8AC3E}">
        <p14:creationId xmlns:p14="http://schemas.microsoft.com/office/powerpoint/2010/main" val="22805903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A" sz="3600" dirty="0" smtClean="0"/>
              <a:t>أولاً : الأردن في العصر الأيوبي</a:t>
            </a:r>
            <a:endParaRPr lang="ar-SA" sz="3600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ar-SA" dirty="0" smtClean="0"/>
          </a:p>
          <a:p>
            <a:endParaRPr lang="ar-SA" dirty="0" smtClean="0"/>
          </a:p>
          <a:p>
            <a:endParaRPr lang="ar-SA" dirty="0"/>
          </a:p>
          <a:p>
            <a:r>
              <a:rPr lang="ar-SA" sz="2800" dirty="0" smtClean="0"/>
              <a:t>بعد أن حرر صلاح الدين الأيوبي قلعة الكرك عام 584هجري من الفرنجة ، سلم امارتها لأخيه الملك العادل نظراً لأهميتها . </a:t>
            </a:r>
            <a:endParaRPr lang="ar-SA" sz="2800" dirty="0"/>
          </a:p>
        </p:txBody>
      </p:sp>
    </p:spTree>
    <p:extLst>
      <p:ext uri="{BB962C8B-B14F-4D97-AF65-F5344CB8AC3E}">
        <p14:creationId xmlns:p14="http://schemas.microsoft.com/office/powerpoint/2010/main" val="26197690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 thruBlk="1"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ar-SA" dirty="0" smtClean="0"/>
          </a:p>
          <a:p>
            <a:endParaRPr lang="ar-SA" dirty="0"/>
          </a:p>
          <a:p>
            <a:endParaRPr lang="ar-SA" dirty="0" smtClean="0"/>
          </a:p>
          <a:p>
            <a:pPr algn="ctr"/>
            <a:r>
              <a:rPr lang="ar-SA" sz="3600" dirty="0" smtClean="0"/>
              <a:t>تم بحمد الله عز وجل</a:t>
            </a:r>
            <a:endParaRPr lang="ar-SA" sz="3600" dirty="0"/>
          </a:p>
        </p:txBody>
      </p:sp>
    </p:spTree>
    <p:extLst>
      <p:ext uri="{BB962C8B-B14F-4D97-AF65-F5344CB8AC3E}">
        <p14:creationId xmlns:p14="http://schemas.microsoft.com/office/powerpoint/2010/main" val="2833140538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A" sz="3600" dirty="0" smtClean="0"/>
              <a:t>حدود مملكة الكرك</a:t>
            </a:r>
            <a:endParaRPr lang="ar-SA" sz="3600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ar-SA" dirty="0" smtClean="0"/>
          </a:p>
          <a:p>
            <a:endParaRPr lang="ar-SA" sz="2800" dirty="0" smtClean="0"/>
          </a:p>
          <a:p>
            <a:r>
              <a:rPr lang="ar-SA" sz="2800" dirty="0" smtClean="0"/>
              <a:t>شملت مدينة الكرك آنذاك ( الشوبك والبلقاء والسلط ، ثم توسعت بعد ذلك لتشمل دمشق وأجزاء من فلسطين وسيناء ) .</a:t>
            </a:r>
          </a:p>
          <a:p>
            <a:endParaRPr lang="ar-SA" sz="2800" dirty="0"/>
          </a:p>
          <a:p>
            <a:r>
              <a:rPr lang="ar-SA" sz="2800" dirty="0" smtClean="0"/>
              <a:t>تأمل خريطة « مملكة الكرك </a:t>
            </a:r>
            <a:r>
              <a:rPr lang="ar-SA" sz="2800" dirty="0" err="1" smtClean="0"/>
              <a:t>الأيوبية</a:t>
            </a:r>
            <a:r>
              <a:rPr lang="ar-SA" sz="2800" dirty="0" smtClean="0"/>
              <a:t> » الواردة صفحة 70</a:t>
            </a:r>
            <a:endParaRPr lang="ar-SA" sz="2800" dirty="0"/>
          </a:p>
        </p:txBody>
      </p:sp>
    </p:spTree>
    <p:extLst>
      <p:ext uri="{BB962C8B-B14F-4D97-AF65-F5344CB8AC3E}">
        <p14:creationId xmlns:p14="http://schemas.microsoft.com/office/powerpoint/2010/main" val="20814539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A" sz="3600" dirty="0" smtClean="0"/>
              <a:t>أسباب اهتمام الأيوبيين بالكرك</a:t>
            </a:r>
            <a:endParaRPr lang="ar-SA" sz="3600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ar-SA" dirty="0" smtClean="0"/>
          </a:p>
          <a:p>
            <a:endParaRPr lang="ar-SA" dirty="0" smtClean="0"/>
          </a:p>
          <a:p>
            <a:r>
              <a:rPr lang="ar-SA" sz="2800" dirty="0" smtClean="0"/>
              <a:t>1- موقعها كحلقة وصل بين مصر وبلاد الشام .</a:t>
            </a:r>
          </a:p>
          <a:p>
            <a:r>
              <a:rPr lang="ar-SA" sz="2800" dirty="0" smtClean="0"/>
              <a:t>2- خصوبة أراضيها .</a:t>
            </a:r>
          </a:p>
          <a:p>
            <a:r>
              <a:rPr lang="ar-SA" sz="2800" dirty="0" smtClean="0"/>
              <a:t>وغيرها من الأسباب</a:t>
            </a:r>
            <a:endParaRPr lang="ar-SA" sz="2800" dirty="0"/>
          </a:p>
        </p:txBody>
      </p:sp>
    </p:spTree>
    <p:extLst>
      <p:ext uri="{BB962C8B-B14F-4D97-AF65-F5344CB8AC3E}">
        <p14:creationId xmlns:p14="http://schemas.microsoft.com/office/powerpoint/2010/main" val="21334363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A" sz="3600" dirty="0" smtClean="0"/>
              <a:t>نشاط</a:t>
            </a:r>
            <a:endParaRPr lang="ar-SA" sz="3600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ar-SA" dirty="0" smtClean="0"/>
          </a:p>
          <a:p>
            <a:endParaRPr lang="ar-SA" dirty="0"/>
          </a:p>
          <a:p>
            <a:endParaRPr lang="ar-SA" dirty="0" smtClean="0"/>
          </a:p>
          <a:p>
            <a:r>
              <a:rPr lang="ar-SA" sz="2800" dirty="0" smtClean="0"/>
              <a:t>اقرأ النص الوارد صفحة 71 واستخلص مظاهر اهتمام الأ</a:t>
            </a:r>
            <a:r>
              <a:rPr lang="ar-SA" sz="2800" dirty="0"/>
              <a:t>ي</a:t>
            </a:r>
            <a:r>
              <a:rPr lang="ar-SA" sz="2800" dirty="0" smtClean="0"/>
              <a:t>وبيين بالكرك .</a:t>
            </a:r>
            <a:endParaRPr lang="ar-SA" sz="2800" dirty="0"/>
          </a:p>
        </p:txBody>
      </p:sp>
    </p:spTree>
    <p:extLst>
      <p:ext uri="{BB962C8B-B14F-4D97-AF65-F5344CB8AC3E}">
        <p14:creationId xmlns:p14="http://schemas.microsoft.com/office/powerpoint/2010/main" val="9942689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A" sz="3600" dirty="0" smtClean="0"/>
              <a:t>فكر</a:t>
            </a:r>
            <a:r>
              <a:rPr lang="ar-SA" dirty="0" smtClean="0"/>
              <a:t> 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ar-SA" dirty="0" smtClean="0"/>
          </a:p>
          <a:p>
            <a:endParaRPr lang="ar-SA" dirty="0"/>
          </a:p>
          <a:p>
            <a:r>
              <a:rPr lang="ar-SA" sz="2800" dirty="0" smtClean="0"/>
              <a:t>أصبحت دمشق تابعة لإمارة الكرك </a:t>
            </a:r>
            <a:r>
              <a:rPr lang="ar-SA" sz="2800" dirty="0" err="1" smtClean="0"/>
              <a:t>الأيوبية</a:t>
            </a:r>
            <a:r>
              <a:rPr lang="ar-SA" sz="2800" dirty="0" smtClean="0"/>
              <a:t> ؟؟</a:t>
            </a:r>
            <a:endParaRPr lang="ar-SA" sz="2800" dirty="0"/>
          </a:p>
        </p:txBody>
      </p:sp>
    </p:spTree>
    <p:extLst>
      <p:ext uri="{BB962C8B-B14F-4D97-AF65-F5344CB8AC3E}">
        <p14:creationId xmlns:p14="http://schemas.microsoft.com/office/powerpoint/2010/main" val="353226505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A" sz="3600" dirty="0" smtClean="0"/>
              <a:t>الحياة العلمية في العهد الأيوبي  </a:t>
            </a:r>
            <a:endParaRPr lang="ar-SA" sz="3600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ar-SA" dirty="0" smtClean="0"/>
          </a:p>
          <a:p>
            <a:endParaRPr lang="ar-SA" dirty="0"/>
          </a:p>
          <a:p>
            <a:r>
              <a:rPr lang="ar-SA" sz="2800" dirty="0" smtClean="0"/>
              <a:t>1- الاهتمام بالعلم والعلماء .</a:t>
            </a:r>
          </a:p>
          <a:p>
            <a:r>
              <a:rPr lang="ar-SA" sz="2800" dirty="0" smtClean="0"/>
              <a:t>2- بناء المدارس في كل أنحاء الدولة في مصر وبلاد الشام .</a:t>
            </a:r>
            <a:endParaRPr lang="ar-SA" sz="2800" dirty="0"/>
          </a:p>
        </p:txBody>
      </p:sp>
    </p:spTree>
    <p:extLst>
      <p:ext uri="{BB962C8B-B14F-4D97-AF65-F5344CB8AC3E}">
        <p14:creationId xmlns:p14="http://schemas.microsoft.com/office/powerpoint/2010/main" val="3327979859"/>
      </p:ext>
    </p:extLst>
  </p:cSld>
  <p:clrMapOvr>
    <a:masterClrMapping/>
  </p:clrMapOvr>
  <p:transition spd="slow">
    <p:pull dir="r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A" sz="3600" dirty="0" smtClean="0"/>
              <a:t>عوامل انهيار مملكة الكرك </a:t>
            </a:r>
            <a:r>
              <a:rPr lang="ar-SA" sz="3600" dirty="0" err="1" smtClean="0"/>
              <a:t>الأيوبية</a:t>
            </a:r>
            <a:endParaRPr lang="ar-SA" sz="3600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3"/>
          </p:nvPr>
        </p:nvSpPr>
        <p:spPr/>
        <p:txBody>
          <a:bodyPr>
            <a:normAutofit lnSpcReduction="10000"/>
          </a:bodyPr>
          <a:lstStyle/>
          <a:p>
            <a:endParaRPr lang="ar-SA" dirty="0" smtClean="0"/>
          </a:p>
          <a:p>
            <a:endParaRPr lang="ar-SA" dirty="0" smtClean="0"/>
          </a:p>
          <a:p>
            <a:r>
              <a:rPr lang="ar-SA" sz="2800" dirty="0" smtClean="0"/>
              <a:t>1- اجراء الملك الأيوبي المغيث عمر ملك الكرك اتصالات مع التتار .</a:t>
            </a:r>
          </a:p>
          <a:p>
            <a:r>
              <a:rPr lang="ar-SA" sz="2800" dirty="0" smtClean="0"/>
              <a:t>2- رغبة الظاهر بيبرس في اقامة دولة مملوكية قوية في مصر وبلاد الشام ، وذلك بضم ممتلكات الأيوبيين ، ومن ضمنها الكرك .</a:t>
            </a:r>
          </a:p>
          <a:p>
            <a:r>
              <a:rPr lang="ar-SA" sz="2800" dirty="0" smtClean="0"/>
              <a:t>3- طموح الملك المغيث لاستعادة ملك الأيوبيين في مصر ، ووجود العديد من المؤيدين له في صفوف جيش المماليك .</a:t>
            </a:r>
            <a:endParaRPr lang="ar-SA" sz="2800" dirty="0"/>
          </a:p>
        </p:txBody>
      </p:sp>
    </p:spTree>
    <p:extLst>
      <p:ext uri="{BB962C8B-B14F-4D97-AF65-F5344CB8AC3E}">
        <p14:creationId xmlns:p14="http://schemas.microsoft.com/office/powerpoint/2010/main" val="34260442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 thruBlk="1"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A" sz="3600" dirty="0" smtClean="0"/>
              <a:t>ثانياً : الأردن في العصر المملوكي 661 هجري</a:t>
            </a:r>
            <a:endParaRPr lang="ar-SA" sz="3600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ar-SA" dirty="0" smtClean="0"/>
          </a:p>
          <a:p>
            <a:endParaRPr lang="ar-SA" u="sng" dirty="0" smtClean="0"/>
          </a:p>
          <a:p>
            <a:endParaRPr lang="ar-SA" u="sng" dirty="0"/>
          </a:p>
          <a:p>
            <a:r>
              <a:rPr lang="ar-SA" sz="2800" u="sng" dirty="0" smtClean="0"/>
              <a:t>اهتم المماليك بالأردن</a:t>
            </a:r>
            <a:r>
              <a:rPr lang="ar-SA" sz="2800" dirty="0" smtClean="0"/>
              <a:t>  بعد القضاء على الدولة </a:t>
            </a:r>
            <a:r>
              <a:rPr lang="ar-SA" sz="2800" dirty="0" err="1" smtClean="0"/>
              <a:t>الأيوبية</a:t>
            </a:r>
            <a:r>
              <a:rPr lang="ar-SA" sz="2800" dirty="0" smtClean="0"/>
              <a:t> في مصر ووصولهم الى سدة الحكم .   </a:t>
            </a:r>
            <a:endParaRPr lang="ar-SA" sz="2800" dirty="0"/>
          </a:p>
        </p:txBody>
      </p:sp>
    </p:spTree>
    <p:extLst>
      <p:ext uri="{BB962C8B-B14F-4D97-AF65-F5344CB8AC3E}">
        <p14:creationId xmlns:p14="http://schemas.microsoft.com/office/powerpoint/2010/main" val="4485379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أفق">
  <a:themeElements>
    <a:clrScheme name="أفق">
      <a:dk1>
        <a:srgbClr val="000000"/>
      </a:dk1>
      <a:lt1>
        <a:srgbClr val="FFFFFF"/>
      </a:lt1>
      <a:dk2>
        <a:srgbClr val="1F2123"/>
      </a:dk2>
      <a:lt2>
        <a:srgbClr val="DC9E1F"/>
      </a:lt2>
      <a:accent1>
        <a:srgbClr val="7E97AD"/>
      </a:accent1>
      <a:accent2>
        <a:srgbClr val="CC8E60"/>
      </a:accent2>
      <a:accent3>
        <a:srgbClr val="7A6A60"/>
      </a:accent3>
      <a:accent4>
        <a:srgbClr val="B4936D"/>
      </a:accent4>
      <a:accent5>
        <a:srgbClr val="67787B"/>
      </a:accent5>
      <a:accent6>
        <a:srgbClr val="9D936F"/>
      </a:accent6>
      <a:hlink>
        <a:srgbClr val="646464"/>
      </a:hlink>
      <a:folHlink>
        <a:srgbClr val="969696"/>
      </a:folHlink>
    </a:clrScheme>
    <a:fontScheme name="أفق">
      <a:majorFont>
        <a:latin typeface="Arial Narrow"/>
        <a:ea typeface=""/>
        <a:cs typeface=""/>
        <a:font script="Jpan" typeface="HGｺﾞｼｯｸM"/>
        <a:font script="Hang" typeface="HY얕은샘물M"/>
        <a:font script="Hans" typeface="方正姚体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 Narrow"/>
        <a:ea typeface=""/>
        <a:cs typeface=""/>
        <a:font script="Jpan" typeface="HGｺﾞｼｯｸM"/>
        <a:font script="Hang" typeface="HY얕은샘물M"/>
        <a:font script="Hans" typeface="方正姚体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أفق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hade val="100000"/>
                <a:satMod val="100000"/>
              </a:schemeClr>
            </a:gs>
            <a:gs pos="100000">
              <a:schemeClr val="phClr">
                <a:tint val="61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</a:schemeClr>
            </a:gs>
            <a:gs pos="100000">
              <a:schemeClr val="phClr">
                <a:tint val="90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5240" cap="flat" cmpd="sng" algn="ctr">
          <a:solidFill>
            <a:schemeClr val="phClr">
              <a:tint val="25000"/>
              <a:alpha val="25000"/>
            </a:schemeClr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2924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prstMaterial="flat">
            <a:bevelT w="34925" h="47625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40000"/>
              </a:schemeClr>
            </a:gs>
            <a:gs pos="31000">
              <a:schemeClr val="phClr">
                <a:tint val="100000"/>
                <a:shade val="90000"/>
                <a:alpha val="100000"/>
              </a:schemeClr>
            </a:gs>
            <a:gs pos="100000">
              <a:schemeClr val="phClr">
                <a:tint val="100000"/>
                <a:shade val="80000"/>
                <a:alpha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80000"/>
              </a:schemeClr>
            </a:gs>
            <a:gs pos="41000">
              <a:schemeClr val="phClr">
                <a:tint val="100000"/>
                <a:shade val="100000"/>
                <a:alpha val="100000"/>
                <a:satMod val="150000"/>
              </a:schemeClr>
            </a:gs>
            <a:gs pos="100000">
              <a:schemeClr val="phClr">
                <a:tint val="100000"/>
                <a:shade val="65000"/>
                <a:alpha val="100000"/>
              </a:schemeClr>
            </a:gs>
          </a:gsLst>
          <a:path path="circle">
            <a:fillToRect l="50000" t="8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Horizon</Template>
  <TotalTime>112</TotalTime>
  <Words>578</Words>
  <Application>Microsoft Office PowerPoint</Application>
  <PresentationFormat>عرض على الشاشة (3:4)‏</PresentationFormat>
  <Paragraphs>100</Paragraphs>
  <Slides>20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20</vt:i4>
      </vt:variant>
    </vt:vector>
  </HeadingPairs>
  <TitlesOfParts>
    <vt:vector size="21" baseType="lpstr">
      <vt:lpstr>أفق</vt:lpstr>
      <vt:lpstr>الدرس الرابع</vt:lpstr>
      <vt:lpstr>أولاً : الأردن في العصر الأيوبي</vt:lpstr>
      <vt:lpstr>حدود مملكة الكرك</vt:lpstr>
      <vt:lpstr>أسباب اهتمام الأيوبيين بالكرك</vt:lpstr>
      <vt:lpstr>نشاط</vt:lpstr>
      <vt:lpstr>فكر </vt:lpstr>
      <vt:lpstr>الحياة العلمية في العهد الأيوبي  </vt:lpstr>
      <vt:lpstr>عوامل انهيار مملكة الكرك الأيوبية</vt:lpstr>
      <vt:lpstr>ثانياً : الأردن في العصر المملوكي 661 هجري</vt:lpstr>
      <vt:lpstr>اقرأ النص الوارد صفحة 72 وأجب عما يلي :</vt:lpstr>
      <vt:lpstr>ما هي المكوس</vt:lpstr>
      <vt:lpstr>أهمية الأردن في العصر المملوكي</vt:lpstr>
      <vt:lpstr>عرض تقديمي في PowerPoint</vt:lpstr>
      <vt:lpstr>وظيفة إمارة العربان</vt:lpstr>
      <vt:lpstr>التقسيمات الإدارية في العصر المملوكي</vt:lpstr>
      <vt:lpstr>نيابة الكرك</vt:lpstr>
      <vt:lpstr>نيابة عجلون </vt:lpstr>
      <vt:lpstr>نيابة عجلون</vt:lpstr>
      <vt:lpstr>ثالثاً : سكان الأردن في العصر المملوكي </vt:lpstr>
      <vt:lpstr>عرض تقديمي في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الدرس الرابع</dc:title>
  <dc:creator>ابراهيم</dc:creator>
  <cp:lastModifiedBy>Windows User</cp:lastModifiedBy>
  <cp:revision>14</cp:revision>
  <dcterms:created xsi:type="dcterms:W3CDTF">2016-12-10T08:41:13Z</dcterms:created>
  <dcterms:modified xsi:type="dcterms:W3CDTF">2016-12-10T19:14:59Z</dcterms:modified>
</cp:coreProperties>
</file>