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8" r:id="rId2"/>
    <p:sldId id="276"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84" r:id="rId21"/>
    <p:sldId id="277" r:id="rId22"/>
    <p:sldId id="278" r:id="rId23"/>
    <p:sldId id="286" r:id="rId24"/>
    <p:sldId id="279" r:id="rId25"/>
    <p:sldId id="285" r:id="rId26"/>
    <p:sldId id="282" r:id="rId27"/>
    <p:sldId id="280" r:id="rId28"/>
    <p:sldId id="283" r:id="rId29"/>
    <p:sldId id="287" r:id="rId30"/>
    <p:sldId id="281" r:id="rId3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66" d="100"/>
          <a:sy n="66" d="100"/>
        </p:scale>
        <p:origin x="-147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05/03/38</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B8ABB09-4A1D-463E-8065-109CC2B7EFAA}" type="datetimeFigureOut">
              <a:rPr lang="ar-SA" smtClean="0"/>
              <a:t>05/03/38</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34F065-1154-456A-91E3-76DE8E75E17B}" type="slidenum">
              <a:rPr lang="ar-SA" smtClean="0"/>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الدرس الثالث</a:t>
            </a:r>
            <a:endParaRPr lang="ar-SA" dirty="0"/>
          </a:p>
        </p:txBody>
      </p:sp>
      <p:sp>
        <p:nvSpPr>
          <p:cNvPr id="3" name="عنصر نائب للمحتوى 2"/>
          <p:cNvSpPr>
            <a:spLocks noGrp="1"/>
          </p:cNvSpPr>
          <p:nvPr>
            <p:ph idx="1"/>
          </p:nvPr>
        </p:nvSpPr>
        <p:spPr/>
        <p:txBody>
          <a:bodyPr/>
          <a:lstStyle/>
          <a:p>
            <a:endParaRPr lang="ar-SA" dirty="0" smtClean="0"/>
          </a:p>
          <a:p>
            <a:endParaRPr lang="ar-SA" dirty="0"/>
          </a:p>
          <a:p>
            <a:r>
              <a:rPr lang="ar-SA" dirty="0" smtClean="0"/>
              <a:t>الأردن في أثناء الحملات الفرنجية</a:t>
            </a:r>
            <a:endParaRPr lang="ar-SA" dirty="0"/>
          </a:p>
        </p:txBody>
      </p:sp>
    </p:spTree>
    <p:extLst>
      <p:ext uri="{BB962C8B-B14F-4D97-AF65-F5344CB8AC3E}">
        <p14:creationId xmlns:p14="http://schemas.microsoft.com/office/powerpoint/2010/main" val="2323945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القلاع في الأردن زمن سيطرة الفرنجة</a:t>
            </a:r>
            <a:endParaRPr lang="ar-SA" dirty="0"/>
          </a:p>
        </p:txBody>
      </p:sp>
      <p:sp>
        <p:nvSpPr>
          <p:cNvPr id="3" name="عنصر نائب للمحتوى 2"/>
          <p:cNvSpPr>
            <a:spLocks noGrp="1"/>
          </p:cNvSpPr>
          <p:nvPr>
            <p:ph idx="1"/>
          </p:nvPr>
        </p:nvSpPr>
        <p:spPr/>
        <p:txBody>
          <a:bodyPr/>
          <a:lstStyle/>
          <a:p>
            <a:pPr marL="82296" indent="0">
              <a:buNone/>
            </a:pPr>
            <a:endParaRPr lang="ar-SA" dirty="0" smtClean="0"/>
          </a:p>
          <a:p>
            <a:pPr marL="82296" indent="0">
              <a:buNone/>
            </a:pPr>
            <a:endParaRPr lang="ar-SA" dirty="0" smtClean="0"/>
          </a:p>
          <a:p>
            <a:pPr marL="82296" indent="0">
              <a:buNone/>
            </a:pPr>
            <a:r>
              <a:rPr lang="ar-SA" dirty="0"/>
              <a:t> </a:t>
            </a:r>
            <a:r>
              <a:rPr lang="ar-SA" dirty="0" smtClean="0"/>
              <a:t>* أعاد الفرنجة بناء القلاع القديمة ، واستخدموها بوصفها نقاطاً عسكرية في المنطقة .</a:t>
            </a:r>
            <a:endParaRPr lang="ar-SA" dirty="0"/>
          </a:p>
        </p:txBody>
      </p:sp>
    </p:spTree>
    <p:extLst>
      <p:ext uri="{BB962C8B-B14F-4D97-AF65-F5344CB8AC3E}">
        <p14:creationId xmlns:p14="http://schemas.microsoft.com/office/powerpoint/2010/main" val="19304072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قلعة الشوبك ( مونتريال )</a:t>
            </a:r>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196752"/>
            <a:ext cx="8100391" cy="5661248"/>
          </a:xfrm>
        </p:spPr>
      </p:pic>
    </p:spTree>
    <p:extLst>
      <p:ext uri="{BB962C8B-B14F-4D97-AF65-F5344CB8AC3E}">
        <p14:creationId xmlns:p14="http://schemas.microsoft.com/office/powerpoint/2010/main" val="632360970"/>
      </p:ext>
    </p:extLst>
  </p:cSld>
  <p:clrMapOvr>
    <a:masterClrMapping/>
  </p:clrMapOvr>
  <p:transition spd="slow">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قلعة الشوبك ( مونتريال )</a:t>
            </a:r>
            <a:endParaRPr lang="ar-SA" dirty="0"/>
          </a:p>
        </p:txBody>
      </p:sp>
      <p:sp>
        <p:nvSpPr>
          <p:cNvPr id="3" name="عنصر نائب للمحتوى 2"/>
          <p:cNvSpPr>
            <a:spLocks noGrp="1"/>
          </p:cNvSpPr>
          <p:nvPr>
            <p:ph idx="1"/>
          </p:nvPr>
        </p:nvSpPr>
        <p:spPr/>
        <p:txBody>
          <a:bodyPr/>
          <a:lstStyle/>
          <a:p>
            <a:r>
              <a:rPr lang="ar-SA" dirty="0" smtClean="0"/>
              <a:t>أعاد بناءها بلدوين الأول عام 509 هجري .</a:t>
            </a:r>
          </a:p>
          <a:p>
            <a:r>
              <a:rPr lang="ar-SA" dirty="0" smtClean="0"/>
              <a:t>من أجل : </a:t>
            </a:r>
          </a:p>
          <a:p>
            <a:r>
              <a:rPr lang="ar-SA" dirty="0" smtClean="0"/>
              <a:t>1- تقوية الوجود العسكري الفرنجي في الأردن .</a:t>
            </a:r>
          </a:p>
          <a:p>
            <a:r>
              <a:rPr lang="ar-SA" dirty="0" smtClean="0"/>
              <a:t>2- السيطرة على الطرق التجارية التي تربط مصر ببلاد الشام وشبه الجزيرة العربية والبحر الأحمر بالمشرق .</a:t>
            </a:r>
          </a:p>
          <a:p>
            <a:r>
              <a:rPr lang="ar-SA" dirty="0" smtClean="0"/>
              <a:t>3- تأمين الحدود الشرقية للدولة الفرنجية من خطر هجمات الممالك الإسلامية .   </a:t>
            </a:r>
          </a:p>
        </p:txBody>
      </p:sp>
    </p:spTree>
    <p:extLst>
      <p:ext uri="{BB962C8B-B14F-4D97-AF65-F5344CB8AC3E}">
        <p14:creationId xmlns:p14="http://schemas.microsoft.com/office/powerpoint/2010/main" val="41244362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قلعة العقبة</a:t>
            </a:r>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052736"/>
            <a:ext cx="8100391" cy="5805264"/>
          </a:xfrm>
        </p:spPr>
      </p:pic>
    </p:spTree>
    <p:extLst>
      <p:ext uri="{BB962C8B-B14F-4D97-AF65-F5344CB8AC3E}">
        <p14:creationId xmlns:p14="http://schemas.microsoft.com/office/powerpoint/2010/main" val="2303624958"/>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قلعة العقبة</a:t>
            </a:r>
            <a:endParaRPr lang="ar-SA" dirty="0"/>
          </a:p>
        </p:txBody>
      </p:sp>
      <p:sp>
        <p:nvSpPr>
          <p:cNvPr id="3" name="عنصر نائب للمحتوى 2"/>
          <p:cNvSpPr>
            <a:spLocks noGrp="1"/>
          </p:cNvSpPr>
          <p:nvPr>
            <p:ph idx="1"/>
          </p:nvPr>
        </p:nvSpPr>
        <p:spPr/>
        <p:txBody>
          <a:bodyPr/>
          <a:lstStyle/>
          <a:p>
            <a:endParaRPr lang="ar-SA" dirty="0" smtClean="0"/>
          </a:p>
          <a:p>
            <a:r>
              <a:rPr lang="ar-SA" dirty="0" smtClean="0"/>
              <a:t>أسسها الفرنجة عام 510 هجري بهدف : </a:t>
            </a:r>
          </a:p>
          <a:p>
            <a:endParaRPr lang="ar-SA" dirty="0"/>
          </a:p>
          <a:p>
            <a:r>
              <a:rPr lang="ar-SA" dirty="0" smtClean="0"/>
              <a:t>1- السيطرة على الطرق التجارية المارة بالبحر الأحمر . </a:t>
            </a:r>
            <a:endParaRPr lang="ar-SA" dirty="0"/>
          </a:p>
        </p:txBody>
      </p:sp>
    </p:spTree>
    <p:extLst>
      <p:ext uri="{BB962C8B-B14F-4D97-AF65-F5344CB8AC3E}">
        <p14:creationId xmlns:p14="http://schemas.microsoft.com/office/powerpoint/2010/main" val="32564917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قلعة الكرك</a:t>
            </a:r>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124744"/>
            <a:ext cx="8100392" cy="5733256"/>
          </a:xfrm>
        </p:spPr>
      </p:pic>
    </p:spTree>
    <p:extLst>
      <p:ext uri="{BB962C8B-B14F-4D97-AF65-F5344CB8AC3E}">
        <p14:creationId xmlns:p14="http://schemas.microsoft.com/office/powerpoint/2010/main" val="1845052346"/>
      </p:ext>
    </p:extLst>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قلعة الكرك</a:t>
            </a:r>
            <a:endParaRPr lang="ar-SA" dirty="0"/>
          </a:p>
        </p:txBody>
      </p:sp>
      <p:sp>
        <p:nvSpPr>
          <p:cNvPr id="3" name="عنصر نائب للمحتوى 2"/>
          <p:cNvSpPr>
            <a:spLocks noGrp="1"/>
          </p:cNvSpPr>
          <p:nvPr>
            <p:ph idx="1"/>
          </p:nvPr>
        </p:nvSpPr>
        <p:spPr>
          <a:xfrm>
            <a:off x="1187624" y="1447800"/>
            <a:ext cx="7746064" cy="4800600"/>
          </a:xfrm>
        </p:spPr>
        <p:txBody>
          <a:bodyPr/>
          <a:lstStyle/>
          <a:p>
            <a:endParaRPr lang="ar-SA" dirty="0" smtClean="0"/>
          </a:p>
          <a:p>
            <a:r>
              <a:rPr lang="ar-SA" dirty="0" smtClean="0"/>
              <a:t>قلعة قديمة أعاد بنائها الفرنجة عام 537 هجري بهدف : </a:t>
            </a:r>
          </a:p>
          <a:p>
            <a:endParaRPr lang="ar-SA" dirty="0"/>
          </a:p>
          <a:p>
            <a:r>
              <a:rPr lang="ar-SA" dirty="0" smtClean="0"/>
              <a:t>1- السيطرة على المنطقة بأكملها ؛ لأنها تقع على الطريق بين مصر وبلاد الشام .</a:t>
            </a:r>
          </a:p>
          <a:p>
            <a:r>
              <a:rPr lang="ar-SA" dirty="0" smtClean="0"/>
              <a:t>2- استغلال ثروات المنطقة الزراعية خاصة القمح . </a:t>
            </a:r>
          </a:p>
          <a:p>
            <a:endParaRPr lang="ar-SA" dirty="0" smtClean="0"/>
          </a:p>
          <a:p>
            <a:endParaRPr lang="ar-SA" dirty="0"/>
          </a:p>
        </p:txBody>
      </p:sp>
    </p:spTree>
    <p:extLst>
      <p:ext uri="{BB962C8B-B14F-4D97-AF65-F5344CB8AC3E}">
        <p14:creationId xmlns:p14="http://schemas.microsoft.com/office/powerpoint/2010/main" val="3248827183"/>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قلعة عجلون</a:t>
            </a:r>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196752"/>
            <a:ext cx="8100391" cy="5661248"/>
          </a:xfrm>
        </p:spPr>
      </p:pic>
    </p:spTree>
    <p:extLst>
      <p:ext uri="{BB962C8B-B14F-4D97-AF65-F5344CB8AC3E}">
        <p14:creationId xmlns:p14="http://schemas.microsoft.com/office/powerpoint/2010/main" val="3912976854"/>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قلعة عجلون</a:t>
            </a:r>
            <a:endParaRPr lang="ar-SA" dirty="0"/>
          </a:p>
        </p:txBody>
      </p:sp>
      <p:sp>
        <p:nvSpPr>
          <p:cNvPr id="3" name="عنصر نائب للمحتوى 2"/>
          <p:cNvSpPr>
            <a:spLocks noGrp="1"/>
          </p:cNvSpPr>
          <p:nvPr>
            <p:ph idx="1"/>
          </p:nvPr>
        </p:nvSpPr>
        <p:spPr/>
        <p:txBody>
          <a:bodyPr/>
          <a:lstStyle/>
          <a:p>
            <a:endParaRPr lang="ar-SA" dirty="0" smtClean="0"/>
          </a:p>
          <a:p>
            <a:r>
              <a:rPr lang="ar-SA" dirty="0" smtClean="0"/>
              <a:t>بناها أسامة بن منقذ ، أحد قادة صلاح الدين الأيوبي عام 580 هجري ، بهدف : </a:t>
            </a:r>
          </a:p>
          <a:p>
            <a:r>
              <a:rPr lang="ar-SA" dirty="0" smtClean="0"/>
              <a:t>1- مراقبة حركة الفرنجة في القدس .</a:t>
            </a:r>
          </a:p>
          <a:p>
            <a:r>
              <a:rPr lang="ar-SA" dirty="0" smtClean="0"/>
              <a:t>2- جعلها قاعدة للحملات العسكرية ضد الفرنجة .</a:t>
            </a:r>
          </a:p>
          <a:p>
            <a:r>
              <a:rPr lang="ar-SA" dirty="0" smtClean="0"/>
              <a:t>3- المحافظة على طرق المواصلات مع دمشق وشمال بلاد الشام . </a:t>
            </a:r>
            <a:endParaRPr lang="ar-SA" dirty="0"/>
          </a:p>
        </p:txBody>
      </p:sp>
    </p:spTree>
    <p:extLst>
      <p:ext uri="{BB962C8B-B14F-4D97-AF65-F5344CB8AC3E}">
        <p14:creationId xmlns:p14="http://schemas.microsoft.com/office/powerpoint/2010/main" val="2664440490"/>
      </p:ext>
    </p:extLst>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مرحلة التحرر من السيطرة الفرنجية </a:t>
            </a:r>
            <a:endParaRPr lang="ar-SA" dirty="0"/>
          </a:p>
        </p:txBody>
      </p:sp>
      <p:sp>
        <p:nvSpPr>
          <p:cNvPr id="3" name="عنصر نائب للمحتوى 2"/>
          <p:cNvSpPr>
            <a:spLocks noGrp="1"/>
          </p:cNvSpPr>
          <p:nvPr>
            <p:ph idx="1"/>
          </p:nvPr>
        </p:nvSpPr>
        <p:spPr/>
        <p:txBody>
          <a:bodyPr/>
          <a:lstStyle/>
          <a:p>
            <a:endParaRPr lang="ar-SA" dirty="0" smtClean="0"/>
          </a:p>
          <a:p>
            <a:endParaRPr lang="ar-SA" dirty="0" smtClean="0"/>
          </a:p>
          <a:p>
            <a:r>
              <a:rPr lang="ar-SA" dirty="0" smtClean="0"/>
              <a:t>حاول السلاجقة في دمشق </a:t>
            </a:r>
            <a:r>
              <a:rPr lang="ar-SA" dirty="0" smtClean="0">
                <a:solidFill>
                  <a:srgbClr val="FF0000"/>
                </a:solidFill>
              </a:rPr>
              <a:t>والفاطميون في القاهرة !! </a:t>
            </a:r>
            <a:r>
              <a:rPr lang="ar-SA" dirty="0" smtClean="0"/>
              <a:t>استرداد ما سُلب مرات عدة لكن محاولاتهم لم تنجح .</a:t>
            </a:r>
          </a:p>
          <a:p>
            <a:pPr marL="82296" indent="0">
              <a:buNone/>
            </a:pPr>
            <a:endParaRPr lang="ar-SA" dirty="0" smtClean="0"/>
          </a:p>
          <a:p>
            <a:r>
              <a:rPr lang="ar-SA" dirty="0" smtClean="0"/>
              <a:t>ثم جاءت اليقظة الإسلامية التي حمل لواءها عماد الدين زنكي وابنه نور الدين زنكي اللذين انطلقا من حلب ثم الموصل .</a:t>
            </a:r>
            <a:endParaRPr lang="ar-SA" dirty="0"/>
          </a:p>
        </p:txBody>
      </p:sp>
    </p:spTree>
    <p:extLst>
      <p:ext uri="{BB962C8B-B14F-4D97-AF65-F5344CB8AC3E}">
        <p14:creationId xmlns:p14="http://schemas.microsoft.com/office/powerpoint/2010/main" val="1950418031"/>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27782846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استنتج</a:t>
            </a:r>
            <a:endParaRPr lang="ar-SA" dirty="0"/>
          </a:p>
        </p:txBody>
      </p:sp>
      <p:sp>
        <p:nvSpPr>
          <p:cNvPr id="3" name="عنصر نائب للمحتوى 2"/>
          <p:cNvSpPr>
            <a:spLocks noGrp="1"/>
          </p:cNvSpPr>
          <p:nvPr>
            <p:ph idx="1"/>
          </p:nvPr>
        </p:nvSpPr>
        <p:spPr/>
        <p:txBody>
          <a:bodyPr/>
          <a:lstStyle/>
          <a:p>
            <a:endParaRPr lang="ar-SA" dirty="0" smtClean="0"/>
          </a:p>
          <a:p>
            <a:endParaRPr lang="ar-SA" dirty="0"/>
          </a:p>
          <a:p>
            <a:r>
              <a:rPr lang="ar-SA" dirty="0" smtClean="0"/>
              <a:t>لماذا هذه الهجمة الشرسة اليوم على حلب والموصل ؟؟ </a:t>
            </a:r>
            <a:endParaRPr lang="ar-SA" dirty="0"/>
          </a:p>
        </p:txBody>
      </p:sp>
    </p:spTree>
    <p:extLst>
      <p:ext uri="{BB962C8B-B14F-4D97-AF65-F5344CB8AC3E}">
        <p14:creationId xmlns:p14="http://schemas.microsoft.com/office/powerpoint/2010/main" val="1486475029"/>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خطوات التحرير </a:t>
            </a:r>
            <a:endParaRPr lang="ar-SA" dirty="0"/>
          </a:p>
        </p:txBody>
      </p:sp>
      <p:sp>
        <p:nvSpPr>
          <p:cNvPr id="3" name="عنصر نائب للمحتوى 2"/>
          <p:cNvSpPr>
            <a:spLocks noGrp="1"/>
          </p:cNvSpPr>
          <p:nvPr>
            <p:ph idx="1"/>
          </p:nvPr>
        </p:nvSpPr>
        <p:spPr/>
        <p:txBody>
          <a:bodyPr/>
          <a:lstStyle/>
          <a:p>
            <a:endParaRPr lang="ar-SA" dirty="0" smtClean="0"/>
          </a:p>
          <a:p>
            <a:r>
              <a:rPr lang="ar-SA" dirty="0" smtClean="0"/>
              <a:t>حرر القائد عماد الدين زنكي قلعة الرُها .</a:t>
            </a:r>
          </a:p>
          <a:p>
            <a:endParaRPr lang="ar-SA" dirty="0"/>
          </a:p>
          <a:p>
            <a:r>
              <a:rPr lang="ar-SA" dirty="0" smtClean="0"/>
              <a:t>ثم اجتهد ابنه نور الدين بتحرير الكرك وبذل جهوداً كبيرة إلا أنه لم ينجح .</a:t>
            </a:r>
          </a:p>
          <a:p>
            <a:endParaRPr lang="ar-SA" dirty="0"/>
          </a:p>
          <a:p>
            <a:r>
              <a:rPr lang="ar-SA" dirty="0" smtClean="0"/>
              <a:t>ثم استلم صلاح الدين الأيوبي وكان التحرير على يده رحمهم الله جميعاً .</a:t>
            </a:r>
            <a:endParaRPr lang="ar-SA" dirty="0"/>
          </a:p>
        </p:txBody>
      </p:sp>
    </p:spTree>
    <p:extLst>
      <p:ext uri="{BB962C8B-B14F-4D97-AF65-F5344CB8AC3E}">
        <p14:creationId xmlns:p14="http://schemas.microsoft.com/office/powerpoint/2010/main" val="2273167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71600" y="274638"/>
            <a:ext cx="7962088" cy="1143000"/>
          </a:xfrm>
        </p:spPr>
        <p:txBody>
          <a:bodyPr>
            <a:normAutofit fontScale="90000"/>
          </a:bodyPr>
          <a:lstStyle/>
          <a:p>
            <a:pPr algn="ctr"/>
            <a:r>
              <a:rPr lang="ar-SA" dirty="0"/>
              <a:t>حملات صلاح الدين الأيوبي لتحرير جنوب الأردن من الفرنجة</a:t>
            </a: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79031294"/>
              </p:ext>
            </p:extLst>
          </p:nvPr>
        </p:nvGraphicFramePr>
        <p:xfrm>
          <a:off x="40704" y="1556792"/>
          <a:ext cx="9122718" cy="5599922"/>
        </p:xfrm>
        <a:graphic>
          <a:graphicData uri="http://schemas.openxmlformats.org/drawingml/2006/table">
            <a:tbl>
              <a:tblPr rtl="1" firstRow="1" bandRow="1">
                <a:tableStyleId>{5C22544A-7EE6-4342-B048-85BDC9FD1C3A}</a:tableStyleId>
              </a:tblPr>
              <a:tblGrid>
                <a:gridCol w="2025098"/>
                <a:gridCol w="2025098"/>
                <a:gridCol w="2025098"/>
                <a:gridCol w="3047424"/>
              </a:tblGrid>
              <a:tr h="814562">
                <a:tc>
                  <a:txBody>
                    <a:bodyPr/>
                    <a:lstStyle/>
                    <a:p>
                      <a:pPr rtl="1"/>
                      <a:r>
                        <a:rPr lang="ar-SA" sz="2400" b="1" u="sng" dirty="0" smtClean="0"/>
                        <a:t>الحملة الأولى</a:t>
                      </a:r>
                      <a:endParaRPr lang="ar-SA" sz="2400" b="1" u="sng" dirty="0"/>
                    </a:p>
                  </a:txBody>
                  <a:tcPr/>
                </a:tc>
                <a:tc>
                  <a:txBody>
                    <a:bodyPr/>
                    <a:lstStyle/>
                    <a:p>
                      <a:pPr rtl="1"/>
                      <a:r>
                        <a:rPr lang="ar-SA" sz="2400" b="1" u="sng" dirty="0" smtClean="0"/>
                        <a:t>الحملة الثانية</a:t>
                      </a:r>
                      <a:endParaRPr lang="ar-SA" sz="2400" b="1" u="sng" dirty="0"/>
                    </a:p>
                  </a:txBody>
                  <a:tcPr/>
                </a:tc>
                <a:tc>
                  <a:txBody>
                    <a:bodyPr/>
                    <a:lstStyle/>
                    <a:p>
                      <a:pPr rtl="1"/>
                      <a:r>
                        <a:rPr lang="ar-SA" sz="2400" b="1" u="sng" dirty="0" smtClean="0"/>
                        <a:t>الحملة الثالثة</a:t>
                      </a:r>
                      <a:endParaRPr lang="ar-SA" sz="2400" b="1" u="sng" dirty="0"/>
                    </a:p>
                  </a:txBody>
                  <a:tcPr/>
                </a:tc>
                <a:tc>
                  <a:txBody>
                    <a:bodyPr/>
                    <a:lstStyle/>
                    <a:p>
                      <a:pPr rtl="1"/>
                      <a:r>
                        <a:rPr lang="ar-SA" sz="2400" b="1" u="sng" dirty="0" smtClean="0"/>
                        <a:t>الحملة الرابعة</a:t>
                      </a:r>
                      <a:endParaRPr lang="ar-SA" sz="2400" b="1" u="sng" dirty="0"/>
                    </a:p>
                  </a:txBody>
                  <a:tcPr/>
                </a:tc>
              </a:tr>
              <a:tr h="4486646">
                <a:tc>
                  <a:txBody>
                    <a:bodyPr/>
                    <a:lstStyle/>
                    <a:p>
                      <a:pPr rtl="1"/>
                      <a:r>
                        <a:rPr lang="ar-SA" sz="2800" dirty="0" smtClean="0"/>
                        <a:t>كانت أولى حملات صلاح الدين الموجهة إلى </a:t>
                      </a:r>
                      <a:r>
                        <a:rPr lang="ar-SA" sz="2800" dirty="0" err="1" smtClean="0"/>
                        <a:t>أيلة</a:t>
                      </a:r>
                      <a:r>
                        <a:rPr lang="ar-SA" sz="2800" dirty="0" smtClean="0"/>
                        <a:t>(العقبة ) حيث استطاع فتحها</a:t>
                      </a:r>
                      <a:r>
                        <a:rPr lang="ar-SA" sz="2800" baseline="0" dirty="0" smtClean="0"/>
                        <a:t> .</a:t>
                      </a:r>
                      <a:r>
                        <a:rPr lang="ar-SA" sz="2800" dirty="0" smtClean="0"/>
                        <a:t> </a:t>
                      </a:r>
                      <a:endParaRPr lang="ar-SA" sz="2800" dirty="0"/>
                    </a:p>
                  </a:txBody>
                  <a:tcPr/>
                </a:tc>
                <a:tc>
                  <a:txBody>
                    <a:bodyPr/>
                    <a:lstStyle/>
                    <a:p>
                      <a:pPr rtl="1"/>
                      <a:r>
                        <a:rPr lang="ar-SA" sz="2800" dirty="0" smtClean="0"/>
                        <a:t>اتجه صلاح الدين من القاهرة إلى قلعة الكرك ، وكان هدفه قلعة الشوبك التي حاصرها ولم يستطع فتحها .</a:t>
                      </a:r>
                      <a:endParaRPr lang="ar-SA" sz="2800" dirty="0"/>
                    </a:p>
                  </a:txBody>
                  <a:tcPr/>
                </a:tc>
                <a:tc>
                  <a:txBody>
                    <a:bodyPr/>
                    <a:lstStyle/>
                    <a:p>
                      <a:pPr rtl="1"/>
                      <a:r>
                        <a:rPr lang="ar-SA" sz="2800" dirty="0" smtClean="0"/>
                        <a:t>سار صلاح الدين إلى الكرك عن طريق الزرقاء وحاصرها شهراً كاملاً إلى أن استطاع من فك الحصار عنها .</a:t>
                      </a:r>
                      <a:endParaRPr lang="ar-SA" sz="2800" dirty="0"/>
                    </a:p>
                  </a:txBody>
                  <a:tcPr/>
                </a:tc>
                <a:tc>
                  <a:txBody>
                    <a:bodyPr/>
                    <a:lstStyle/>
                    <a:p>
                      <a:pPr rtl="1"/>
                      <a:r>
                        <a:rPr lang="ar-SA" sz="2800" dirty="0" smtClean="0"/>
                        <a:t>بعد أن حرر صلاح</a:t>
                      </a:r>
                      <a:r>
                        <a:rPr lang="ar-SA" sz="2800" baseline="0" dirty="0" smtClean="0"/>
                        <a:t> الدين بيت المقدس في معركة حطين توجه إلى الكرك والشوبك وحاصرهما ، فدخل قلعة الكرك بعد حصار استمر سنة ونصف ، وأما الشوبك ففتحت بعد حصار دام سنتين ، وكانت آخر المعاقل الفرنجية في الأردن</a:t>
                      </a:r>
                      <a:endParaRPr lang="ar-SA" sz="2800" dirty="0"/>
                    </a:p>
                  </a:txBody>
                  <a:tcPr/>
                </a:tc>
              </a:tr>
            </a:tbl>
          </a:graphicData>
        </a:graphic>
      </p:graphicFrame>
    </p:spTree>
    <p:extLst>
      <p:ext uri="{BB962C8B-B14F-4D97-AF65-F5344CB8AC3E}">
        <p14:creationId xmlns:p14="http://schemas.microsoft.com/office/powerpoint/2010/main" val="2245614731"/>
      </p:ext>
    </p:extLst>
  </p:cSld>
  <p:clrMapOvr>
    <a:masterClrMapping/>
  </p:clrMapOvr>
  <p:transition spd="slow">
    <p:pull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43608" y="0"/>
            <a:ext cx="8100392" cy="6858000"/>
          </a:xfrm>
        </p:spPr>
      </p:pic>
    </p:spTree>
    <p:extLst>
      <p:ext uri="{BB962C8B-B14F-4D97-AF65-F5344CB8AC3E}">
        <p14:creationId xmlns:p14="http://schemas.microsoft.com/office/powerpoint/2010/main" val="2751106227"/>
      </p:ext>
    </p:extLst>
  </p:cSld>
  <p:clrMapOvr>
    <a:masterClrMapping/>
  </p:clrMapOvr>
  <p:transition spd="slow">
    <p:randomBa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معركة حطين</a:t>
            </a:r>
            <a:endParaRPr lang="ar-SA" dirty="0"/>
          </a:p>
        </p:txBody>
      </p:sp>
      <p:sp>
        <p:nvSpPr>
          <p:cNvPr id="3" name="عنصر نائب للمحتوى 2"/>
          <p:cNvSpPr>
            <a:spLocks noGrp="1"/>
          </p:cNvSpPr>
          <p:nvPr>
            <p:ph idx="1"/>
          </p:nvPr>
        </p:nvSpPr>
        <p:spPr>
          <a:xfrm>
            <a:off x="1115616" y="1196752"/>
            <a:ext cx="8028384" cy="5472608"/>
          </a:xfrm>
        </p:spPr>
        <p:txBody>
          <a:bodyPr>
            <a:normAutofit/>
          </a:bodyPr>
          <a:lstStyle/>
          <a:p>
            <a:r>
              <a:rPr lang="ar-SA" dirty="0" smtClean="0"/>
              <a:t>وقعت عام 583 هجري .</a:t>
            </a:r>
          </a:p>
          <a:p>
            <a:r>
              <a:rPr lang="ar-SA" dirty="0" smtClean="0"/>
              <a:t>السبب المباشر : بسبب نقض أمير الكرك الهدنة بينه وبين صلاح الدين الأيوبي ، ومهاجمته لقافلة تجارية قادمة من مصر إلى بلاد الشام ، إذ نهب حمولتها وأموالها وأسر رجالها ، فأرسل إليه صلاح الدين لإطلاق سراح الأسرى وتعويضهم فرفض .</a:t>
            </a:r>
          </a:p>
          <a:p>
            <a:r>
              <a:rPr lang="ar-SA" dirty="0" smtClean="0"/>
              <a:t>أحداث المعركة : أعلن صلاح الدين الجهاد لتحرير بيت المقدس ، إذ التقى الفريقان في حطين التي تقع بالقرب من طبرية ، في يوم الجمعة ، وانتصر المسلمون وحرروا بيت المقدس . </a:t>
            </a:r>
            <a:endParaRPr lang="ar-SA" dirty="0"/>
          </a:p>
        </p:txBody>
      </p:sp>
    </p:spTree>
    <p:extLst>
      <p:ext uri="{BB962C8B-B14F-4D97-AF65-F5344CB8AC3E}">
        <p14:creationId xmlns:p14="http://schemas.microsoft.com/office/powerpoint/2010/main" val="36032042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59632" y="-243408"/>
            <a:ext cx="7498080" cy="1143000"/>
          </a:xfrm>
        </p:spPr>
        <p:txBody>
          <a:bodyPr/>
          <a:lstStyle/>
          <a:p>
            <a:pPr algn="ctr"/>
            <a:r>
              <a:rPr lang="ar-SA" dirty="0" smtClean="0"/>
              <a:t>معلومة</a:t>
            </a:r>
            <a:endParaRPr lang="ar-SA" dirty="0"/>
          </a:p>
        </p:txBody>
      </p:sp>
      <p:sp>
        <p:nvSpPr>
          <p:cNvPr id="3" name="عنصر نائب للمحتوى 2"/>
          <p:cNvSpPr>
            <a:spLocks noGrp="1"/>
          </p:cNvSpPr>
          <p:nvPr>
            <p:ph idx="1"/>
          </p:nvPr>
        </p:nvSpPr>
        <p:spPr>
          <a:xfrm>
            <a:off x="899592" y="476672"/>
            <a:ext cx="8244408" cy="6264696"/>
          </a:xfrm>
        </p:spPr>
        <p:txBody>
          <a:bodyPr>
            <a:normAutofit fontScale="92500" lnSpcReduction="10000"/>
          </a:bodyPr>
          <a:lstStyle/>
          <a:p>
            <a:pPr marL="82296" indent="0">
              <a:buNone/>
            </a:pPr>
            <a:r>
              <a:rPr lang="ar-SA" dirty="0"/>
              <a:t> </a:t>
            </a:r>
            <a:r>
              <a:rPr lang="ar-SA" dirty="0" smtClean="0"/>
              <a:t>     </a:t>
            </a:r>
            <a:r>
              <a:rPr lang="ar-SA" b="1" u="sng" dirty="0" smtClean="0"/>
              <a:t>كان بيت المقدس ولا زال محل للصراع الأممي :-</a:t>
            </a:r>
          </a:p>
          <a:p>
            <a:r>
              <a:rPr lang="ar-SA" dirty="0" smtClean="0"/>
              <a:t> </a:t>
            </a:r>
            <a:r>
              <a:rPr lang="ar-SA" sz="3500" u="sng" dirty="0" smtClean="0"/>
              <a:t>أولاً :  </a:t>
            </a:r>
            <a:r>
              <a:rPr lang="ar-SA" sz="3500" dirty="0" smtClean="0"/>
              <a:t>فتحها عمر بن الخطاب في 15 هجري ، بقيت مع المسلمين 5 قرون .</a:t>
            </a:r>
          </a:p>
          <a:p>
            <a:r>
              <a:rPr lang="ar-SA" sz="3500" dirty="0" smtClean="0"/>
              <a:t> </a:t>
            </a:r>
            <a:r>
              <a:rPr lang="ar-SA" sz="3500" u="sng" dirty="0" smtClean="0"/>
              <a:t>ثانياً : </a:t>
            </a:r>
            <a:r>
              <a:rPr lang="ar-SA" sz="3500" dirty="0" smtClean="0"/>
              <a:t>حتى جاءت هذه الحملات الصليبية الحاقدة واحتلته .</a:t>
            </a:r>
          </a:p>
          <a:p>
            <a:r>
              <a:rPr lang="ar-SA" sz="3500" dirty="0" smtClean="0"/>
              <a:t> </a:t>
            </a:r>
            <a:r>
              <a:rPr lang="ar-SA" sz="3500" u="sng" dirty="0" smtClean="0"/>
              <a:t>ثالثاً : </a:t>
            </a:r>
            <a:r>
              <a:rPr lang="ar-SA" sz="3500" dirty="0" smtClean="0"/>
              <a:t>ثم حررها صلاح الدين الأيوبي 583 هجري .</a:t>
            </a:r>
          </a:p>
          <a:p>
            <a:r>
              <a:rPr lang="ar-SA" sz="3500" dirty="0" smtClean="0"/>
              <a:t> </a:t>
            </a:r>
            <a:r>
              <a:rPr lang="ar-SA" sz="3500" u="sng" dirty="0" smtClean="0"/>
              <a:t>رابعاً :</a:t>
            </a:r>
            <a:r>
              <a:rPr lang="ar-SA" sz="3500" dirty="0" smtClean="0"/>
              <a:t>ثم عادت للنصارى في عهد الكامل الأيوبي الذي تنازل عنها للصليبين . </a:t>
            </a:r>
          </a:p>
          <a:p>
            <a:r>
              <a:rPr lang="ar-SA" sz="3500" u="sng" dirty="0" smtClean="0"/>
              <a:t>رابعاً : </a:t>
            </a:r>
            <a:r>
              <a:rPr lang="ar-SA" sz="3500" dirty="0" smtClean="0"/>
              <a:t>ثم قيض الله تعالى لهذه الأمة السلطان المجاهد نجم الدين أيوب الملقب بالملك الصالح الذي حررها من جديد بمعاونة جنوده الخوارزميين عام 642 هجري ليتحرر المسجد الأقصى نهائيا من أيدي الصليبين لمدة 7 عقود .</a:t>
            </a:r>
          </a:p>
          <a:p>
            <a:r>
              <a:rPr lang="ar-SA" sz="3500" u="sng" dirty="0" smtClean="0"/>
              <a:t>خامساً :</a:t>
            </a:r>
            <a:r>
              <a:rPr lang="ar-SA" sz="3500" dirty="0" smtClean="0"/>
              <a:t>حتى دخلها الإنجليز خلال الحرب العالمية الأولى عام 1914م واعطوها لليهود .</a:t>
            </a:r>
            <a:endParaRPr lang="ar-SA" sz="3500" dirty="0"/>
          </a:p>
        </p:txBody>
      </p:sp>
    </p:spTree>
    <p:extLst>
      <p:ext uri="{BB962C8B-B14F-4D97-AF65-F5344CB8AC3E}">
        <p14:creationId xmlns:p14="http://schemas.microsoft.com/office/powerpoint/2010/main" val="11064488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صلاح الدين الأيوبي</a:t>
            </a:r>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340768"/>
            <a:ext cx="8100392" cy="5517232"/>
          </a:xfrm>
        </p:spPr>
      </p:pic>
    </p:spTree>
    <p:extLst>
      <p:ext uri="{BB962C8B-B14F-4D97-AF65-F5344CB8AC3E}">
        <p14:creationId xmlns:p14="http://schemas.microsoft.com/office/powerpoint/2010/main" val="10386132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مميزات شخصية صلاح الدين</a:t>
            </a:r>
            <a:endParaRPr lang="ar-SA" dirty="0"/>
          </a:p>
        </p:txBody>
      </p:sp>
      <p:sp>
        <p:nvSpPr>
          <p:cNvPr id="3" name="عنصر نائب للمحتوى 2"/>
          <p:cNvSpPr>
            <a:spLocks noGrp="1"/>
          </p:cNvSpPr>
          <p:nvPr>
            <p:ph idx="1"/>
          </p:nvPr>
        </p:nvSpPr>
        <p:spPr>
          <a:xfrm>
            <a:off x="1115616" y="1340768"/>
            <a:ext cx="7746064" cy="4800600"/>
          </a:xfrm>
        </p:spPr>
        <p:txBody>
          <a:bodyPr>
            <a:normAutofit/>
          </a:bodyPr>
          <a:lstStyle/>
          <a:p>
            <a:endParaRPr lang="ar-SA" dirty="0" smtClean="0"/>
          </a:p>
          <a:p>
            <a:r>
              <a:rPr lang="ar-SA" dirty="0" smtClean="0"/>
              <a:t>الاخلاص لله تعالى .</a:t>
            </a:r>
          </a:p>
          <a:p>
            <a:r>
              <a:rPr lang="ar-SA" dirty="0" smtClean="0"/>
              <a:t>التمسك بالكتاب والسنة .</a:t>
            </a:r>
          </a:p>
          <a:p>
            <a:r>
              <a:rPr lang="ar-SA" dirty="0" smtClean="0"/>
              <a:t>وضوح الهدف ، الطموح العالي ، وتحمل المسؤولية .</a:t>
            </a:r>
          </a:p>
          <a:p>
            <a:r>
              <a:rPr lang="ar-SA" dirty="0" smtClean="0"/>
              <a:t>الجدية والعمل الدؤوب .</a:t>
            </a:r>
          </a:p>
          <a:p>
            <a:r>
              <a:rPr lang="ar-SA" dirty="0" smtClean="0"/>
              <a:t>الصبر وعدم الملل فقد استمر ما يقارب 20 في الإعداد .</a:t>
            </a:r>
          </a:p>
          <a:p>
            <a:r>
              <a:rPr lang="ar-SA" dirty="0" smtClean="0"/>
              <a:t>الاستعانة بالعلماء والمصلحين والدعاة .</a:t>
            </a:r>
          </a:p>
          <a:p>
            <a:r>
              <a:rPr lang="ar-SA" dirty="0" smtClean="0"/>
              <a:t>الاقتداء بمن سبقه من المجاهدين .</a:t>
            </a:r>
          </a:p>
          <a:p>
            <a:endParaRPr lang="ar-SA" dirty="0"/>
          </a:p>
        </p:txBody>
      </p:sp>
    </p:spTree>
    <p:extLst>
      <p:ext uri="{BB962C8B-B14F-4D97-AF65-F5344CB8AC3E}">
        <p14:creationId xmlns:p14="http://schemas.microsoft.com/office/powerpoint/2010/main" val="3143512195"/>
      </p:ext>
    </p:extLst>
  </p:cSld>
  <p:clrMapOvr>
    <a:masterClrMapping/>
  </p:clrMapOvr>
  <p:transition spd="slow">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dirty="0" smtClean="0"/>
              <a:t>فكرة لصاحب الهمة</a:t>
            </a:r>
            <a:endParaRPr lang="ar-SA" dirty="0"/>
          </a:p>
        </p:txBody>
      </p:sp>
      <p:sp>
        <p:nvSpPr>
          <p:cNvPr id="3" name="عنصر نائب للمحتوى 2"/>
          <p:cNvSpPr>
            <a:spLocks noGrp="1"/>
          </p:cNvSpPr>
          <p:nvPr>
            <p:ph idx="1"/>
          </p:nvPr>
        </p:nvSpPr>
        <p:spPr/>
        <p:txBody>
          <a:bodyPr/>
          <a:lstStyle/>
          <a:p>
            <a:endParaRPr lang="ar-SA" dirty="0" smtClean="0"/>
          </a:p>
          <a:p>
            <a:endParaRPr lang="ar-SA" dirty="0"/>
          </a:p>
          <a:p>
            <a:r>
              <a:rPr lang="ar-SA" dirty="0" smtClean="0"/>
              <a:t>اقتني واقرأ ولخص كتاب ( هكذا ظهر جيل صلاح الدين وهكذا عادت القدس ) للدكتور ماجد الكيلاني</a:t>
            </a:r>
            <a:endParaRPr lang="ar-SA" dirty="0"/>
          </a:p>
        </p:txBody>
      </p:sp>
    </p:spTree>
    <p:extLst>
      <p:ext uri="{BB962C8B-B14F-4D97-AF65-F5344CB8AC3E}">
        <p14:creationId xmlns:p14="http://schemas.microsoft.com/office/powerpoint/2010/main" val="203180979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31640" y="-171400"/>
            <a:ext cx="7498080" cy="1143000"/>
          </a:xfrm>
        </p:spPr>
        <p:txBody>
          <a:bodyPr/>
          <a:lstStyle/>
          <a:p>
            <a:pPr algn="ctr"/>
            <a:r>
              <a:rPr lang="ar-SA" dirty="0" smtClean="0"/>
              <a:t>استفادة الصليبين من الحملات</a:t>
            </a:r>
            <a:endParaRPr lang="ar-SA" dirty="0"/>
          </a:p>
        </p:txBody>
      </p:sp>
      <p:sp>
        <p:nvSpPr>
          <p:cNvPr id="3" name="عنصر نائب للمحتوى 2"/>
          <p:cNvSpPr>
            <a:spLocks noGrp="1"/>
          </p:cNvSpPr>
          <p:nvPr>
            <p:ph idx="1"/>
          </p:nvPr>
        </p:nvSpPr>
        <p:spPr>
          <a:xfrm>
            <a:off x="1187624" y="692696"/>
            <a:ext cx="7956376" cy="6165304"/>
          </a:xfrm>
        </p:spPr>
        <p:txBody>
          <a:bodyPr>
            <a:normAutofit/>
          </a:bodyPr>
          <a:lstStyle/>
          <a:p>
            <a:endParaRPr lang="ar-SA" dirty="0" smtClean="0"/>
          </a:p>
          <a:p>
            <a:r>
              <a:rPr lang="ar-SA" dirty="0" smtClean="0"/>
              <a:t>إضعاف النظام الإقطاعي الظالم .</a:t>
            </a:r>
          </a:p>
          <a:p>
            <a:r>
              <a:rPr lang="ar-SA" dirty="0" smtClean="0"/>
              <a:t>ازدياد النشاط الاقتصادي مع الشرق .</a:t>
            </a:r>
          </a:p>
          <a:p>
            <a:r>
              <a:rPr lang="ar-SA" dirty="0" smtClean="0"/>
              <a:t>الاستفادة من الحضارة الإسلامية الرائدة والخروج من تخلفهم .</a:t>
            </a:r>
          </a:p>
          <a:p>
            <a:r>
              <a:rPr lang="ar-SA" dirty="0" smtClean="0"/>
              <a:t>تعلموا احترام المرأة ، وتقدير دورها .</a:t>
            </a:r>
          </a:p>
          <a:p>
            <a:r>
              <a:rPr lang="ar-SA" dirty="0" smtClean="0"/>
              <a:t>تعلموا بعض الصناعات والمزروعات .</a:t>
            </a:r>
          </a:p>
          <a:p>
            <a:r>
              <a:rPr lang="ar-SA" dirty="0" smtClean="0"/>
              <a:t>تغيير طريقة محاربة المسلمين بالحروب الفكرية والتبشير والاستشراق بدلاً عن القتال ، لأن المسلمين أصبر منهم على القتال .  </a:t>
            </a:r>
          </a:p>
        </p:txBody>
      </p:sp>
    </p:spTree>
    <p:extLst>
      <p:ext uri="{BB962C8B-B14F-4D97-AF65-F5344CB8AC3E}">
        <p14:creationId xmlns:p14="http://schemas.microsoft.com/office/powerpoint/2010/main" val="1802868422"/>
      </p:ext>
    </p:extLst>
  </p:cSld>
  <p:clrMapOvr>
    <a:masterClrMapping/>
  </p:clrMapOvr>
  <p:transition spd="slow">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تعريف: « الحملات الفرنجية »</a:t>
            </a:r>
            <a:endParaRPr lang="ar-SA" dirty="0"/>
          </a:p>
        </p:txBody>
      </p:sp>
      <p:sp>
        <p:nvSpPr>
          <p:cNvPr id="3" name="عنصر نائب للمحتوى 2"/>
          <p:cNvSpPr>
            <a:spLocks noGrp="1"/>
          </p:cNvSpPr>
          <p:nvPr>
            <p:ph idx="1"/>
          </p:nvPr>
        </p:nvSpPr>
        <p:spPr/>
        <p:txBody>
          <a:bodyPr/>
          <a:lstStyle/>
          <a:p>
            <a:endParaRPr lang="ar-SA" dirty="0" smtClean="0"/>
          </a:p>
          <a:p>
            <a:endParaRPr lang="ar-SA" dirty="0"/>
          </a:p>
          <a:p>
            <a:r>
              <a:rPr lang="ar-SA" dirty="0" smtClean="0"/>
              <a:t>مجموعة من الحملات والحروب التي قام بها الفرنجة في الفترة (490-691) هجرياً ، للسيطرة على بلاد الشام ومصر .</a:t>
            </a:r>
            <a:endParaRPr lang="ar-SA" dirty="0"/>
          </a:p>
        </p:txBody>
      </p:sp>
    </p:spTree>
    <p:extLst>
      <p:ext uri="{BB962C8B-B14F-4D97-AF65-F5344CB8AC3E}">
        <p14:creationId xmlns:p14="http://schemas.microsoft.com/office/powerpoint/2010/main" val="1863919024"/>
      </p:ext>
    </p:extLst>
  </p:cSld>
  <p:clrMapOvr>
    <a:masterClrMapping/>
  </p:clrMapOvr>
  <p:transition spd="slow">
    <p:pull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smtClean="0"/>
          </a:p>
          <a:p>
            <a:endParaRPr lang="ar-SA" dirty="0" smtClean="0"/>
          </a:p>
          <a:p>
            <a:endParaRPr lang="ar-SA" dirty="0"/>
          </a:p>
          <a:p>
            <a:pPr algn="ctr"/>
            <a:r>
              <a:rPr lang="ar-SA" dirty="0" smtClean="0"/>
              <a:t>تم بحمد الله عز وجل</a:t>
            </a:r>
            <a:endParaRPr lang="ar-SA" dirty="0"/>
          </a:p>
        </p:txBody>
      </p:sp>
    </p:spTree>
    <p:extLst>
      <p:ext uri="{BB962C8B-B14F-4D97-AF65-F5344CB8AC3E}">
        <p14:creationId xmlns:p14="http://schemas.microsoft.com/office/powerpoint/2010/main" val="2272220471"/>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أهداف الحملات الصليبية  </a:t>
            </a:r>
            <a:endParaRPr lang="ar-SA" dirty="0"/>
          </a:p>
        </p:txBody>
      </p:sp>
      <p:sp>
        <p:nvSpPr>
          <p:cNvPr id="3" name="عنصر نائب للمحتوى 2"/>
          <p:cNvSpPr>
            <a:spLocks noGrp="1"/>
          </p:cNvSpPr>
          <p:nvPr>
            <p:ph idx="1"/>
          </p:nvPr>
        </p:nvSpPr>
        <p:spPr/>
        <p:txBody>
          <a:bodyPr/>
          <a:lstStyle/>
          <a:p>
            <a:endParaRPr lang="ar-SA" dirty="0" smtClean="0"/>
          </a:p>
          <a:p>
            <a:r>
              <a:rPr lang="ar-SA" dirty="0" smtClean="0"/>
              <a:t>1- احتلال بيت المقدس .</a:t>
            </a:r>
          </a:p>
          <a:p>
            <a:r>
              <a:rPr lang="ar-SA" dirty="0" smtClean="0"/>
              <a:t>2- الهروب من نزاعاتهم الداخلية بمحاربة المسلمين .</a:t>
            </a:r>
          </a:p>
          <a:p>
            <a:r>
              <a:rPr lang="ar-SA" dirty="0" smtClean="0"/>
              <a:t>3- أهداف اقتصادية مختلفة .</a:t>
            </a:r>
          </a:p>
          <a:p>
            <a:endParaRPr lang="ar-SA" dirty="0"/>
          </a:p>
        </p:txBody>
      </p:sp>
    </p:spTree>
    <p:extLst>
      <p:ext uri="{BB962C8B-B14F-4D97-AF65-F5344CB8AC3E}">
        <p14:creationId xmlns:p14="http://schemas.microsoft.com/office/powerpoint/2010/main" val="2528703500"/>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الحالة السياسية عند المسلمين</a:t>
            </a:r>
            <a:endParaRPr lang="ar-SA" dirty="0"/>
          </a:p>
        </p:txBody>
      </p:sp>
      <p:sp>
        <p:nvSpPr>
          <p:cNvPr id="3" name="عنصر نائب للمحتوى 2"/>
          <p:cNvSpPr>
            <a:spLocks noGrp="1"/>
          </p:cNvSpPr>
          <p:nvPr>
            <p:ph idx="1"/>
          </p:nvPr>
        </p:nvSpPr>
        <p:spPr/>
        <p:txBody>
          <a:bodyPr/>
          <a:lstStyle/>
          <a:p>
            <a:endParaRPr lang="ar-SA" dirty="0" smtClean="0"/>
          </a:p>
          <a:p>
            <a:r>
              <a:rPr lang="ar-SA" dirty="0" smtClean="0"/>
              <a:t>1- ضعف الدولة العباسية .</a:t>
            </a:r>
          </a:p>
          <a:p>
            <a:endParaRPr lang="ar-SA" dirty="0" smtClean="0"/>
          </a:p>
          <a:p>
            <a:r>
              <a:rPr lang="ar-SA" dirty="0" smtClean="0"/>
              <a:t>2- التفكك الداخلي لدى السلاجقة بعد وفاة </a:t>
            </a:r>
            <a:r>
              <a:rPr lang="ar-SA" dirty="0" err="1" smtClean="0"/>
              <a:t>ملكشاة</a:t>
            </a:r>
            <a:r>
              <a:rPr lang="ar-SA" dirty="0" smtClean="0"/>
              <a:t> .</a:t>
            </a:r>
          </a:p>
          <a:p>
            <a:endParaRPr lang="ar-SA" dirty="0" smtClean="0"/>
          </a:p>
          <a:p>
            <a:r>
              <a:rPr lang="ar-SA" dirty="0" smtClean="0"/>
              <a:t>3- عمالة وخيانة الدولة العبيدية والفاطمية ( الشيعة ) . </a:t>
            </a:r>
            <a:endParaRPr lang="ar-SA" dirty="0"/>
          </a:p>
        </p:txBody>
      </p:sp>
    </p:spTree>
    <p:extLst>
      <p:ext uri="{BB962C8B-B14F-4D97-AF65-F5344CB8AC3E}">
        <p14:creationId xmlns:p14="http://schemas.microsoft.com/office/powerpoint/2010/main" val="1626971807"/>
      </p:ext>
    </p:extLst>
  </p:cSld>
  <p:clrMapOvr>
    <a:masterClrMapping/>
  </p:clrMapOvr>
  <p:transition spd="slow">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عدد الحملات الصليبية</a:t>
            </a:r>
            <a:endParaRPr lang="ar-SA" dirty="0"/>
          </a:p>
        </p:txBody>
      </p:sp>
      <p:sp>
        <p:nvSpPr>
          <p:cNvPr id="3" name="عنصر نائب للمحتوى 2"/>
          <p:cNvSpPr>
            <a:spLocks noGrp="1"/>
          </p:cNvSpPr>
          <p:nvPr>
            <p:ph idx="1"/>
          </p:nvPr>
        </p:nvSpPr>
        <p:spPr/>
        <p:txBody>
          <a:bodyPr/>
          <a:lstStyle/>
          <a:p>
            <a:endParaRPr lang="ar-SA" dirty="0" smtClean="0"/>
          </a:p>
          <a:p>
            <a:endParaRPr lang="ar-SA" dirty="0"/>
          </a:p>
          <a:p>
            <a:r>
              <a:rPr lang="ar-SA" dirty="0" smtClean="0"/>
              <a:t>(9) حملات صليبية خلال ما يقارب(200) سنة .</a:t>
            </a:r>
            <a:endParaRPr lang="ar-SA" dirty="0"/>
          </a:p>
        </p:txBody>
      </p:sp>
    </p:spTree>
    <p:extLst>
      <p:ext uri="{BB962C8B-B14F-4D97-AF65-F5344CB8AC3E}">
        <p14:creationId xmlns:p14="http://schemas.microsoft.com/office/powerpoint/2010/main" val="31288654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أهمية الأردن بالنسبة </a:t>
            </a:r>
            <a:r>
              <a:rPr lang="ar-SA" dirty="0"/>
              <a:t>ل</a:t>
            </a:r>
            <a:r>
              <a:rPr lang="ar-SA" dirty="0" smtClean="0"/>
              <a:t>لفرنجة</a:t>
            </a:r>
            <a:endParaRPr lang="ar-SA" dirty="0"/>
          </a:p>
        </p:txBody>
      </p:sp>
      <p:sp>
        <p:nvSpPr>
          <p:cNvPr id="3" name="عنصر نائب للمحتوى 2"/>
          <p:cNvSpPr>
            <a:spLocks noGrp="1"/>
          </p:cNvSpPr>
          <p:nvPr>
            <p:ph idx="1"/>
          </p:nvPr>
        </p:nvSpPr>
        <p:spPr/>
        <p:txBody>
          <a:bodyPr/>
          <a:lstStyle/>
          <a:p>
            <a:pPr marL="82296" indent="0">
              <a:buNone/>
            </a:pPr>
            <a:endParaRPr lang="ar-SA" dirty="0" smtClean="0"/>
          </a:p>
          <a:p>
            <a:r>
              <a:rPr lang="ar-SA" dirty="0" smtClean="0"/>
              <a:t>أدرك الفرنجة أهمية الأردن الاستراتيجية والاقتصادية لكونها الخط الدفاعي الأول لمملكتهم في بيت المقدس ضد غارات المسلمين ، لذلك سيطروا عليها وأسسوا فيها قلاعاً حصينة عدة .</a:t>
            </a:r>
            <a:endParaRPr lang="ar-SA" dirty="0"/>
          </a:p>
        </p:txBody>
      </p:sp>
    </p:spTree>
    <p:extLst>
      <p:ext uri="{BB962C8B-B14F-4D97-AF65-F5344CB8AC3E}">
        <p14:creationId xmlns:p14="http://schemas.microsoft.com/office/powerpoint/2010/main" val="155813614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هل تعلم</a:t>
            </a:r>
            <a:endParaRPr lang="ar-SA" dirty="0"/>
          </a:p>
        </p:txBody>
      </p:sp>
      <p:sp>
        <p:nvSpPr>
          <p:cNvPr id="3" name="عنصر نائب للمحتوى 2"/>
          <p:cNvSpPr>
            <a:spLocks noGrp="1"/>
          </p:cNvSpPr>
          <p:nvPr>
            <p:ph idx="1"/>
          </p:nvPr>
        </p:nvSpPr>
        <p:spPr/>
        <p:txBody>
          <a:bodyPr/>
          <a:lstStyle/>
          <a:p>
            <a:endParaRPr lang="ar-SA" dirty="0" smtClean="0"/>
          </a:p>
          <a:p>
            <a:endParaRPr lang="ar-SA" dirty="0"/>
          </a:p>
          <a:p>
            <a:r>
              <a:rPr lang="ar-SA" dirty="0" smtClean="0"/>
              <a:t>اقرأ النص الوارد صفحة 64 .</a:t>
            </a:r>
            <a:endParaRPr lang="ar-SA" dirty="0"/>
          </a:p>
        </p:txBody>
      </p:sp>
    </p:spTree>
    <p:extLst>
      <p:ext uri="{BB962C8B-B14F-4D97-AF65-F5344CB8AC3E}">
        <p14:creationId xmlns:p14="http://schemas.microsoft.com/office/powerpoint/2010/main" val="37228833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سؤال</a:t>
            </a:r>
            <a:endParaRPr lang="ar-SA" dirty="0"/>
          </a:p>
        </p:txBody>
      </p:sp>
      <p:sp>
        <p:nvSpPr>
          <p:cNvPr id="3" name="عنصر نائب للمحتوى 2"/>
          <p:cNvSpPr>
            <a:spLocks noGrp="1"/>
          </p:cNvSpPr>
          <p:nvPr>
            <p:ph idx="1"/>
          </p:nvPr>
        </p:nvSpPr>
        <p:spPr/>
        <p:txBody>
          <a:bodyPr/>
          <a:lstStyle/>
          <a:p>
            <a:endParaRPr lang="ar-SA" dirty="0" smtClean="0"/>
          </a:p>
          <a:p>
            <a:endParaRPr lang="ar-SA" dirty="0"/>
          </a:p>
          <a:p>
            <a:r>
              <a:rPr lang="ar-SA" dirty="0" smtClean="0"/>
              <a:t>قارن بين معاملة الفرنجة لأهل بيت المقدس ، ومعاملة عمر بن الخطاب رضي الله عنه لأهالي مدينة القدس عند دخوله القدس سنة 15 هجري ؟؟</a:t>
            </a:r>
            <a:endParaRPr lang="ar-SA" dirty="0"/>
          </a:p>
        </p:txBody>
      </p:sp>
    </p:spTree>
    <p:extLst>
      <p:ext uri="{BB962C8B-B14F-4D97-AF65-F5344CB8AC3E}">
        <p14:creationId xmlns:p14="http://schemas.microsoft.com/office/powerpoint/2010/main" val="2394435531"/>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199</TotalTime>
  <Words>869</Words>
  <Application>Microsoft Office PowerPoint</Application>
  <PresentationFormat>عرض على الشاشة (3:4)‏</PresentationFormat>
  <Paragraphs>130</Paragraphs>
  <Slides>30</Slides>
  <Notes>0</Notes>
  <HiddenSlides>0</HiddenSlides>
  <MMClips>0</MMClips>
  <ScaleCrop>false</ScaleCrop>
  <HeadingPairs>
    <vt:vector size="4" baseType="variant">
      <vt:variant>
        <vt:lpstr>نسق</vt:lpstr>
      </vt:variant>
      <vt:variant>
        <vt:i4>1</vt:i4>
      </vt:variant>
      <vt:variant>
        <vt:lpstr>عناوين الشرائح</vt:lpstr>
      </vt:variant>
      <vt:variant>
        <vt:i4>30</vt:i4>
      </vt:variant>
    </vt:vector>
  </HeadingPairs>
  <TitlesOfParts>
    <vt:vector size="31" baseType="lpstr">
      <vt:lpstr>انقلاب</vt:lpstr>
      <vt:lpstr>الدرس الثالث</vt:lpstr>
      <vt:lpstr>عرض تقديمي في PowerPoint</vt:lpstr>
      <vt:lpstr>تعريف: « الحملات الفرنجية »</vt:lpstr>
      <vt:lpstr>أهداف الحملات الصليبية  </vt:lpstr>
      <vt:lpstr>الحالة السياسية عند المسلمين</vt:lpstr>
      <vt:lpstr>عدد الحملات الصليبية</vt:lpstr>
      <vt:lpstr>أهمية الأردن بالنسبة للفرنجة</vt:lpstr>
      <vt:lpstr>هل تعلم</vt:lpstr>
      <vt:lpstr>سؤال</vt:lpstr>
      <vt:lpstr>القلاع في الأردن زمن سيطرة الفرنجة</vt:lpstr>
      <vt:lpstr>قلعة الشوبك ( مونتريال )</vt:lpstr>
      <vt:lpstr>قلعة الشوبك ( مونتريال )</vt:lpstr>
      <vt:lpstr>قلعة العقبة</vt:lpstr>
      <vt:lpstr>قلعة العقبة</vt:lpstr>
      <vt:lpstr>قلعة الكرك</vt:lpstr>
      <vt:lpstr>قلعة الكرك</vt:lpstr>
      <vt:lpstr>قلعة عجلون</vt:lpstr>
      <vt:lpstr>قلعة عجلون</vt:lpstr>
      <vt:lpstr>مرحلة التحرر من السيطرة الفرنجية </vt:lpstr>
      <vt:lpstr>استنتج</vt:lpstr>
      <vt:lpstr>خطوات التحرير </vt:lpstr>
      <vt:lpstr>حملات صلاح الدين الأيوبي لتحرير جنوب الأردن من الفرنجة</vt:lpstr>
      <vt:lpstr>عرض تقديمي في PowerPoint</vt:lpstr>
      <vt:lpstr>معركة حطين</vt:lpstr>
      <vt:lpstr>معلومة</vt:lpstr>
      <vt:lpstr>صلاح الدين الأيوبي</vt:lpstr>
      <vt:lpstr>مميزات شخصية صلاح الدين</vt:lpstr>
      <vt:lpstr>فكرة لصاحب الهمة</vt:lpstr>
      <vt:lpstr>استفادة الصليبين من الحملات</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الدرس الثالث</dc:title>
  <dc:creator>ابراهيم</dc:creator>
  <cp:lastModifiedBy>Windows User</cp:lastModifiedBy>
  <cp:revision>22</cp:revision>
  <dcterms:created xsi:type="dcterms:W3CDTF">2016-12-03T10:13:11Z</dcterms:created>
  <dcterms:modified xsi:type="dcterms:W3CDTF">2016-12-03T21:29:44Z</dcterms:modified>
</cp:coreProperties>
</file>