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67" r:id="rId11"/>
    <p:sldId id="264" r:id="rId12"/>
    <p:sldId id="266" r:id="rId13"/>
    <p:sldId id="265" r:id="rId14"/>
    <p:sldId id="268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وان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cxnSp>
        <p:nvCxnSpPr>
          <p:cNvPr id="8" name="رابط مستقيم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شكل بيضاوي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عنصر نائب للتاريخ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28/01/38</a:t>
            </a:fld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صر نائب للمحتوى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28/01/38</a:t>
            </a:fld>
            <a:endParaRPr lang="ar-SA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6" name="عنصر نائب للتذييل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cxnSp>
        <p:nvCxnSpPr>
          <p:cNvPr id="7" name="رابط مستقيم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28/01/38</a:t>
            </a:fld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2" name="عنصر نائب للمحتوى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34" name="عنصر نائب للمحتوى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نص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cxnSp>
        <p:nvCxnSpPr>
          <p:cNvPr id="10" name="رابط مستقيم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28/01/38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28/01/38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صر نائب للمحتوى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1" name="عنوان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28/01/38</a:t>
            </a:fld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28/01/38</a:t>
            </a:fld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28/01/38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r" rtl="1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rtl="1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dirty="0" smtClean="0"/>
              <a:t>الدرس الخامس</a:t>
            </a:r>
            <a:endParaRPr lang="ar-SA" dirty="0"/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الفتوحات الإسلامية في الأردن وموقف القبائل العربية منها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5188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thruBlk="1" dir="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r>
              <a:rPr lang="ar-SA" sz="3200" dirty="0" smtClean="0"/>
              <a:t>صالح يزيد بن أبي سفيان أهل البلقاء على ألف ألف ( مليون ) درهم ، وصالح أبو عبيدة أهل مؤاب على دينار وجريب حنطة عن كل بالغ !!</a:t>
            </a:r>
            <a:endParaRPr lang="ar-SA" sz="32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فكر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12017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r>
              <a:rPr lang="ar-SA" dirty="0" smtClean="0"/>
              <a:t>الهدف : الأردن عبر تبوك ومعان ، قاصداً اليرموك .</a:t>
            </a:r>
          </a:p>
          <a:p>
            <a:endParaRPr lang="ar-SA" dirty="0"/>
          </a:p>
          <a:p>
            <a:r>
              <a:rPr lang="ar-SA" dirty="0" smtClean="0"/>
              <a:t>المجريات : التقى مع الروم في غور وقاص </a:t>
            </a:r>
            <a:r>
              <a:rPr lang="ar-SA" dirty="0"/>
              <a:t>و</a:t>
            </a:r>
            <a:r>
              <a:rPr lang="ar-SA" dirty="0" smtClean="0"/>
              <a:t>انتصر عليهم .</a:t>
            </a:r>
          </a:p>
          <a:p>
            <a:endParaRPr lang="ar-SA" dirty="0"/>
          </a:p>
          <a:p>
            <a:r>
              <a:rPr lang="ar-SA" dirty="0" smtClean="0"/>
              <a:t>ملاحظة : إليه يعود الفضل في فتح معظم مناطق الأردن . </a:t>
            </a:r>
            <a:endParaRPr lang="ar-SA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>
                <a:solidFill>
                  <a:srgbClr val="002060"/>
                </a:solidFill>
              </a:rPr>
              <a:t>جيش </a:t>
            </a:r>
            <a:r>
              <a:rPr lang="ar-SA" u="sng" dirty="0" smtClean="0">
                <a:solidFill>
                  <a:srgbClr val="002060"/>
                </a:solidFill>
              </a:rPr>
              <a:t>شرحبيل بن حسنة</a:t>
            </a:r>
            <a:endParaRPr lang="ar-SA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74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323528" y="1524000"/>
            <a:ext cx="8363272" cy="4572000"/>
          </a:xfrm>
        </p:spPr>
        <p:txBody>
          <a:bodyPr/>
          <a:lstStyle/>
          <a:p>
            <a:endParaRPr lang="ar-SA" dirty="0" smtClean="0"/>
          </a:p>
          <a:p>
            <a:endParaRPr lang="ar-SA" dirty="0" smtClean="0"/>
          </a:p>
          <a:p>
            <a:endParaRPr lang="ar-SA" dirty="0"/>
          </a:p>
          <a:p>
            <a:r>
              <a:rPr lang="ar-SA" sz="3200" dirty="0" smtClean="0"/>
              <a:t>أرسل أبو بكر الصديق </a:t>
            </a:r>
            <a:r>
              <a:rPr lang="ar-SA" sz="3200" dirty="0" smtClean="0">
                <a:latin typeface="Urdu Typesetting" pitchFamily="66" charset="-78"/>
                <a:cs typeface="Urdu Typesetting" pitchFamily="66" charset="-78"/>
              </a:rPr>
              <a:t>رضي الله عنه </a:t>
            </a:r>
            <a:r>
              <a:rPr lang="ar-SA" sz="3200" dirty="0" smtClean="0">
                <a:latin typeface="Arial" pitchFamily="34" charset="0"/>
                <a:cs typeface="Arial" pitchFamily="34" charset="0"/>
              </a:rPr>
              <a:t>أربعة جيوش إلى بلاد الشام ؟</a:t>
            </a:r>
            <a:r>
              <a:rPr lang="ar-SA" sz="3200" dirty="0" smtClean="0">
                <a:latin typeface="Urdu Typesetting" pitchFamily="66" charset="-78"/>
                <a:cs typeface="Urdu Typesetting" pitchFamily="66" charset="-78"/>
              </a:rPr>
              <a:t> </a:t>
            </a:r>
            <a:endParaRPr lang="ar-SA" sz="3200" dirty="0">
              <a:latin typeface="Urdu Typesetting" pitchFamily="66" charset="-78"/>
              <a:cs typeface="Urdu Typesetting" pitchFamily="66" charset="-78"/>
            </a:endParaRP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فكر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526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thruBlk="1"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تأمل الخريطة التالية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523951108"/>
      </p:ext>
    </p:extLst>
  </p:cSld>
  <p:clrMapOvr>
    <a:masterClrMapping/>
  </p:clrMapOvr>
  <p:transition spd="slow"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smtClean="0"/>
          </a:p>
          <a:p>
            <a:pPr algn="ctr"/>
            <a:r>
              <a:rPr lang="ar-SA" smtClean="0"/>
              <a:t>تم </a:t>
            </a:r>
            <a:r>
              <a:rPr lang="ar-SA" dirty="0" smtClean="0"/>
              <a:t>الجزء الأول من الدرس بحمد الله عز وجل</a:t>
            </a:r>
            <a:endParaRPr lang="ar-SA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83801982"/>
      </p:ext>
    </p:extLst>
  </p:cSld>
  <p:clrMapOvr>
    <a:masterClrMapping/>
  </p:clrMapOvr>
  <p:transition spd="slow">
    <p:pull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ar-SA" dirty="0" smtClean="0"/>
          </a:p>
          <a:p>
            <a:r>
              <a:rPr lang="ar-SA" dirty="0" smtClean="0"/>
              <a:t>اشتغل الصحابي الجليل أبو بكر الصديق بعد وفاة النبي بحروب الردة .</a:t>
            </a:r>
          </a:p>
          <a:p>
            <a:endParaRPr lang="ar-SA" dirty="0"/>
          </a:p>
          <a:p>
            <a:r>
              <a:rPr lang="ar-SA" dirty="0" smtClean="0"/>
              <a:t>ثم أرسل جيشاً بقيادة خالد بن سعيد ابن العاص ، للإقامة في منطقة تيماء .</a:t>
            </a:r>
          </a:p>
          <a:p>
            <a:endParaRPr lang="ar-SA" dirty="0"/>
          </a:p>
          <a:p>
            <a:r>
              <a:rPr lang="ar-SA" dirty="0" smtClean="0"/>
              <a:t>وكان الهدف من ارسال هذا الجيش : </a:t>
            </a:r>
            <a:r>
              <a:rPr lang="ar-SA" b="1" u="sng" dirty="0" smtClean="0">
                <a:solidFill>
                  <a:srgbClr val="FF0000"/>
                </a:solidFill>
              </a:rPr>
              <a:t>دعوة القبائل العربية للانضمام إلى صفوف الجيش الإسلامي  .</a:t>
            </a:r>
          </a:p>
          <a:p>
            <a:endParaRPr lang="ar-SA" dirty="0"/>
          </a:p>
          <a:p>
            <a:r>
              <a:rPr lang="ar-SA" dirty="0" smtClean="0"/>
              <a:t>وبعد أن اجتمعت بعض القبائل حول الجيش الإسلامي  ، خاضت حرباً ضد الروم بقيادة </a:t>
            </a:r>
            <a:r>
              <a:rPr lang="ar-SA" u="sng" dirty="0" err="1" smtClean="0"/>
              <a:t>ماهان</a:t>
            </a:r>
            <a:r>
              <a:rPr lang="ar-SA" dirty="0" smtClean="0"/>
              <a:t> ، قريباً من منطقة </a:t>
            </a:r>
            <a:r>
              <a:rPr lang="ar-SA" dirty="0" err="1" smtClean="0"/>
              <a:t>زيزياء</a:t>
            </a:r>
            <a:r>
              <a:rPr lang="ar-SA" dirty="0" smtClean="0"/>
              <a:t> </a:t>
            </a:r>
            <a:r>
              <a:rPr lang="ar-SA" dirty="0" smtClean="0">
                <a:solidFill>
                  <a:srgbClr val="FFFF00"/>
                </a:solidFill>
              </a:rPr>
              <a:t>وكان النصر حليفاً للجيش الإسلامي .   </a:t>
            </a:r>
            <a:endParaRPr lang="ar-SA" dirty="0">
              <a:solidFill>
                <a:srgbClr val="FFFF00"/>
              </a:solidFill>
            </a:endParaRP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107504" y="152400"/>
            <a:ext cx="8784976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ar-SA" dirty="0" smtClean="0"/>
              <a:t>أولاً : الأردن والفتوحات الإسلامية في عهد الخلفاء الراشدين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52522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r>
              <a:rPr lang="ar-SA" sz="3200" dirty="0" smtClean="0"/>
              <a:t>ما العوامل التي دفعت الخليفة أبا بكر الصديق  </a:t>
            </a:r>
            <a:r>
              <a:rPr lang="ar-SA" sz="3200" dirty="0" smtClean="0">
                <a:latin typeface="Urdu Typesetting" pitchFamily="66" charset="-78"/>
                <a:cs typeface="Urdu Typesetting" pitchFamily="66" charset="-78"/>
              </a:rPr>
              <a:t>رضي الله عنه  </a:t>
            </a:r>
            <a:r>
              <a:rPr lang="ar-SA" sz="3200" dirty="0" smtClean="0">
                <a:latin typeface="+mj-lt"/>
              </a:rPr>
              <a:t>لفتح بلاد الشام ؟ ص 43</a:t>
            </a:r>
            <a:endParaRPr lang="ar-SA" sz="3200" dirty="0">
              <a:latin typeface="Urdu Typesetting" pitchFamily="66" charset="-78"/>
              <a:cs typeface="Urdu Typesetting" pitchFamily="66" charset="-78"/>
            </a:endParaRP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فكر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516878972"/>
      </p:ext>
    </p:extLst>
  </p:cSld>
  <p:clrMapOvr>
    <a:masterClrMapping/>
  </p:clrMapOvr>
  <p:transition spd="slow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dirty="0" smtClean="0"/>
              <a:t>1- إقامة الروم البيزنطيين حامية في البلقاء في بلدة </a:t>
            </a:r>
            <a:r>
              <a:rPr lang="ar-SA" dirty="0" err="1" smtClean="0"/>
              <a:t>زيزياء</a:t>
            </a:r>
            <a:r>
              <a:rPr lang="ar-SA" dirty="0" smtClean="0"/>
              <a:t> ؛ استعداداً لمهاجمة المسلمين .</a:t>
            </a:r>
          </a:p>
          <a:p>
            <a:endParaRPr lang="ar-SA" dirty="0"/>
          </a:p>
          <a:p>
            <a:r>
              <a:rPr lang="ar-SA" dirty="0" smtClean="0"/>
              <a:t>2- ضعف مقاومة القبائل العربية لحملة أسامة بن زيد في بداية خلافة أبي بكر الصديق .</a:t>
            </a:r>
          </a:p>
          <a:p>
            <a:endParaRPr lang="ar-SA" dirty="0"/>
          </a:p>
          <a:p>
            <a:r>
              <a:rPr lang="ar-SA" dirty="0" smtClean="0"/>
              <a:t>3- تعرض بعض القبائل العربية الموالية للمسلمين للاضطهاد من الروم البيزنطيين .</a:t>
            </a:r>
            <a:endParaRPr lang="ar-SA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3520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thruBlk="1"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pPr marL="0" indent="0">
              <a:buNone/>
            </a:pPr>
            <a:endParaRPr lang="ar-SA" dirty="0"/>
          </a:p>
          <a:p>
            <a:r>
              <a:rPr lang="ar-SA" sz="3200" dirty="0" smtClean="0"/>
              <a:t>ماذا تعرف عن الجيوش الأربعة التي أرسلها أبو بكر </a:t>
            </a:r>
            <a:r>
              <a:rPr lang="ar-SA" sz="3200" dirty="0" smtClean="0">
                <a:latin typeface="Urdu Typesetting" pitchFamily="66" charset="-78"/>
                <a:cs typeface="Urdu Typesetting" pitchFamily="66" charset="-78"/>
              </a:rPr>
              <a:t>رضي الله عنه</a:t>
            </a:r>
            <a:r>
              <a:rPr lang="ar-SA" sz="3200" dirty="0" smtClean="0"/>
              <a:t> لفتح بلاد الشام ؟</a:t>
            </a:r>
            <a:endParaRPr lang="ar-SA" sz="32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فكر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21172001"/>
      </p:ext>
    </p:extLst>
  </p:cSld>
  <p:clrMapOvr>
    <a:masterClrMapping/>
  </p:clrMapOvr>
  <p:transition spd="slow">
    <p:pull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 smtClean="0"/>
          </a:p>
          <a:p>
            <a:r>
              <a:rPr lang="ar-SA" dirty="0" smtClean="0"/>
              <a:t>الهدف : فلسطين .</a:t>
            </a:r>
          </a:p>
          <a:p>
            <a:endParaRPr lang="ar-SA" dirty="0"/>
          </a:p>
          <a:p>
            <a:r>
              <a:rPr lang="ar-SA" dirty="0" smtClean="0"/>
              <a:t>طريق السير : المرور من </a:t>
            </a:r>
            <a:r>
              <a:rPr lang="ar-SA" dirty="0" err="1" smtClean="0"/>
              <a:t>أيلة</a:t>
            </a:r>
            <a:r>
              <a:rPr lang="ar-SA" dirty="0" smtClean="0"/>
              <a:t> ( العقبة ) .</a:t>
            </a:r>
          </a:p>
          <a:p>
            <a:endParaRPr lang="ar-SA" dirty="0"/>
          </a:p>
          <a:p>
            <a:r>
              <a:rPr lang="ar-SA" dirty="0" smtClean="0"/>
              <a:t>القبائل المشاركة : ( بلي ، عذرة ، بلقين ، قضاعة ) .</a:t>
            </a:r>
            <a:endParaRPr lang="ar-SA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>
                <a:solidFill>
                  <a:srgbClr val="002060"/>
                </a:solidFill>
              </a:rPr>
              <a:t>جيش </a:t>
            </a:r>
            <a:r>
              <a:rPr lang="ar-SA" u="sng" dirty="0" smtClean="0">
                <a:solidFill>
                  <a:srgbClr val="002060"/>
                </a:solidFill>
              </a:rPr>
              <a:t>عمرو بن العاص</a:t>
            </a:r>
            <a:endParaRPr lang="ar-SA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10242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179512" y="1593304"/>
            <a:ext cx="8507288" cy="4572000"/>
          </a:xfrm>
        </p:spPr>
        <p:txBody>
          <a:bodyPr/>
          <a:lstStyle/>
          <a:p>
            <a:endParaRPr lang="ar-SA" dirty="0" smtClean="0"/>
          </a:p>
          <a:p>
            <a:endParaRPr lang="ar-SA" dirty="0"/>
          </a:p>
          <a:p>
            <a:r>
              <a:rPr lang="ar-SA" dirty="0" smtClean="0"/>
              <a:t>الهدف : دمشق ، </a:t>
            </a:r>
            <a:r>
              <a:rPr lang="ar-SA" dirty="0" err="1" smtClean="0"/>
              <a:t>غرندل</a:t>
            </a:r>
            <a:r>
              <a:rPr lang="ar-SA" dirty="0" smtClean="0"/>
              <a:t> ( قرية في الطفيلة ) ، عمان ، البلقاء ( صالح أهلها ) .</a:t>
            </a:r>
          </a:p>
          <a:p>
            <a:endParaRPr lang="ar-SA" dirty="0"/>
          </a:p>
          <a:p>
            <a:r>
              <a:rPr lang="ar-SA" dirty="0" smtClean="0"/>
              <a:t>المجريات : وفي أثناء مسيره لدمشق علم بتجمع ما يقارب من ثلاثة آلاف مقاتل من الروم في وادي عربة فهزمهم ، ثم توجه لباقي المناطق .</a:t>
            </a:r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  <a:p>
            <a:endParaRPr lang="ar-SA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>
                <a:solidFill>
                  <a:srgbClr val="002060"/>
                </a:solidFill>
              </a:rPr>
              <a:t>جيش </a:t>
            </a:r>
            <a:r>
              <a:rPr lang="ar-SA" u="sng" dirty="0" smtClean="0">
                <a:solidFill>
                  <a:srgbClr val="002060"/>
                </a:solidFill>
              </a:rPr>
              <a:t>يزيد بن أبي سفيان</a:t>
            </a:r>
            <a:endParaRPr lang="ar-SA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619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thruBlk="1"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5378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r>
              <a:rPr lang="ar-SA" dirty="0" smtClean="0"/>
              <a:t>الهدف الرئيسي : حمص .</a:t>
            </a:r>
          </a:p>
          <a:p>
            <a:endParaRPr lang="ar-SA" dirty="0"/>
          </a:p>
          <a:p>
            <a:r>
              <a:rPr lang="ar-SA" dirty="0" smtClean="0"/>
              <a:t>خط السير : حمص ثم معان ثم مؤاب ( أول مدينة فتحت مصالحة ) ، ثم </a:t>
            </a:r>
            <a:r>
              <a:rPr lang="ar-SA" dirty="0" err="1" smtClean="0"/>
              <a:t>زيزياء</a:t>
            </a:r>
            <a:r>
              <a:rPr lang="ar-SA" dirty="0" smtClean="0"/>
              <a:t> .</a:t>
            </a:r>
          </a:p>
          <a:p>
            <a:endParaRPr lang="ar-SA" dirty="0"/>
          </a:p>
          <a:p>
            <a:r>
              <a:rPr lang="ar-SA" dirty="0" smtClean="0"/>
              <a:t>ملاحظة : ومن </a:t>
            </a:r>
            <a:r>
              <a:rPr lang="ar-SA" dirty="0" err="1" smtClean="0"/>
              <a:t>زيزياء</a:t>
            </a:r>
            <a:r>
              <a:rPr lang="ar-SA" dirty="0" smtClean="0"/>
              <a:t> أُرسل </a:t>
            </a:r>
            <a:r>
              <a:rPr lang="ar-SA" dirty="0" smtClean="0">
                <a:solidFill>
                  <a:srgbClr val="FF0000"/>
                </a:solidFill>
              </a:rPr>
              <a:t>الزبير بن العوام والفضل بن عباس </a:t>
            </a:r>
            <a:r>
              <a:rPr lang="ar-SA" dirty="0" smtClean="0"/>
              <a:t>لفتح عمان ، ففتحت صلحاً .</a:t>
            </a:r>
            <a:endParaRPr lang="ar-SA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>
                <a:solidFill>
                  <a:srgbClr val="002060"/>
                </a:solidFill>
              </a:rPr>
              <a:t>جيش </a:t>
            </a:r>
            <a:r>
              <a:rPr lang="ar-SA" u="sng" dirty="0" smtClean="0">
                <a:solidFill>
                  <a:srgbClr val="002060"/>
                </a:solidFill>
              </a:rPr>
              <a:t>أبو عبيدة عامر بن الجراح</a:t>
            </a:r>
            <a:endParaRPr lang="ar-SA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113291"/>
      </p:ext>
    </p:extLst>
  </p:cSld>
  <p:clrMapOvr>
    <a:masterClrMapping/>
  </p:clrMapOvr>
  <p:transition spd="slow">
    <p:cover dir="r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ورق">
  <a:themeElements>
    <a:clrScheme name="ورق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ورق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ورق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101</TotalTime>
  <Words>384</Words>
  <Application>Microsoft Office PowerPoint</Application>
  <PresentationFormat>عرض على الشاشة (3:4)‏</PresentationFormat>
  <Paragraphs>73</Paragraphs>
  <Slides>14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ورق</vt:lpstr>
      <vt:lpstr>الفتوحات الإسلامية في الأردن وموقف القبائل العربية منها</vt:lpstr>
      <vt:lpstr>أولاً : الأردن والفتوحات الإسلامية في عهد الخلفاء الراشدين</vt:lpstr>
      <vt:lpstr>فكر</vt:lpstr>
      <vt:lpstr>عرض تقديمي في PowerPoint</vt:lpstr>
      <vt:lpstr>فكر </vt:lpstr>
      <vt:lpstr>جيش عمرو بن العاص</vt:lpstr>
      <vt:lpstr>جيش يزيد بن أبي سفيان</vt:lpstr>
      <vt:lpstr>عرض تقديمي في PowerPoint</vt:lpstr>
      <vt:lpstr>جيش أبو عبيدة عامر بن الجراح</vt:lpstr>
      <vt:lpstr>فكر</vt:lpstr>
      <vt:lpstr>جيش شرحبيل بن حسنة</vt:lpstr>
      <vt:lpstr>فكر</vt:lpstr>
      <vt:lpstr>تأمل الخريطة التالية 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الفتوحات الإسلامية في الأردن وموقف القبائل العربية منها</dc:title>
  <dc:creator>ابراهيم</dc:creator>
  <cp:lastModifiedBy>Windows User</cp:lastModifiedBy>
  <cp:revision>13</cp:revision>
  <dcterms:created xsi:type="dcterms:W3CDTF">2016-10-27T04:48:03Z</dcterms:created>
  <dcterms:modified xsi:type="dcterms:W3CDTF">2016-10-29T20:00:13Z</dcterms:modified>
</cp:coreProperties>
</file>