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1" r:id="rId3"/>
    <p:sldId id="354" r:id="rId4"/>
    <p:sldId id="355" r:id="rId5"/>
    <p:sldId id="302" r:id="rId6"/>
    <p:sldId id="258" r:id="rId7"/>
    <p:sldId id="306" r:id="rId8"/>
    <p:sldId id="344" r:id="rId9"/>
    <p:sldId id="307" r:id="rId10"/>
    <p:sldId id="340" r:id="rId11"/>
    <p:sldId id="303" r:id="rId12"/>
    <p:sldId id="304" r:id="rId13"/>
    <p:sldId id="262" r:id="rId14"/>
    <p:sldId id="263" r:id="rId15"/>
    <p:sldId id="341" r:id="rId16"/>
    <p:sldId id="345" r:id="rId17"/>
    <p:sldId id="349" r:id="rId18"/>
    <p:sldId id="346" r:id="rId19"/>
    <p:sldId id="347" r:id="rId20"/>
    <p:sldId id="309" r:id="rId21"/>
    <p:sldId id="318" r:id="rId22"/>
    <p:sldId id="319" r:id="rId23"/>
    <p:sldId id="315" r:id="rId24"/>
    <p:sldId id="316" r:id="rId25"/>
    <p:sldId id="320" r:id="rId26"/>
    <p:sldId id="317" r:id="rId27"/>
    <p:sldId id="314" r:id="rId28"/>
    <p:sldId id="313" r:id="rId29"/>
    <p:sldId id="321" r:id="rId30"/>
    <p:sldId id="322" r:id="rId31"/>
    <p:sldId id="323" r:id="rId32"/>
    <p:sldId id="311" r:id="rId33"/>
    <p:sldId id="310" r:id="rId34"/>
    <p:sldId id="350" r:id="rId35"/>
    <p:sldId id="342" r:id="rId36"/>
    <p:sldId id="324" r:id="rId37"/>
    <p:sldId id="343" r:id="rId38"/>
    <p:sldId id="325" r:id="rId39"/>
    <p:sldId id="326" r:id="rId40"/>
    <p:sldId id="357" r:id="rId41"/>
    <p:sldId id="356" r:id="rId42"/>
    <p:sldId id="327" r:id="rId43"/>
    <p:sldId id="351" r:id="rId44"/>
    <p:sldId id="339" r:id="rId45"/>
    <p:sldId id="352" r:id="rId46"/>
    <p:sldId id="353" r:id="rId47"/>
    <p:sldId id="328" r:id="rId48"/>
    <p:sldId id="28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914400"/>
            <a:ext cx="4013200" cy="7518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الدرس الثالث 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2438400"/>
            <a:ext cx="4013200" cy="1219200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5" name="Oval 4"/>
          <p:cNvSpPr/>
          <p:nvPr/>
        </p:nvSpPr>
        <p:spPr>
          <a:xfrm>
            <a:off x="2819400" y="2057400"/>
            <a:ext cx="3886200" cy="1752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cs typeface="AF_Jeddah" pitchFamily="2" charset="-78"/>
              </a:rPr>
              <a:t>الفترة اليونانية والرومانية في الأردن</a:t>
            </a:r>
            <a:endParaRPr lang="ar-JO" sz="2800" dirty="0">
              <a:cs typeface="AF_Jedda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0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525963"/>
          </a:xfrm>
        </p:spPr>
        <p:txBody>
          <a:bodyPr/>
          <a:lstStyle/>
          <a:p>
            <a:r>
              <a:rPr lang="ar-JO" dirty="0"/>
              <a:t>بموته انقسمت </a:t>
            </a:r>
            <a:r>
              <a:rPr lang="ar-JO" dirty="0" smtClean="0"/>
              <a:t>الإمبراطورية اليونانية </a:t>
            </a:r>
            <a:r>
              <a:rPr lang="ar-JO" dirty="0"/>
              <a:t>بين قادته </a:t>
            </a:r>
            <a:r>
              <a:rPr lang="ar-JO" dirty="0" smtClean="0"/>
              <a:t>على النحو التالي :</a:t>
            </a:r>
          </a:p>
          <a:p>
            <a:endParaRPr lang="ar-JO" dirty="0" smtClean="0"/>
          </a:p>
          <a:p>
            <a:endParaRPr lang="ar-JO" dirty="0"/>
          </a:p>
          <a:p>
            <a:r>
              <a:rPr lang="ar-JO" dirty="0" smtClean="0"/>
              <a:t>1- أسس بطليموس دولة البطالمة التي حكمت مصر </a:t>
            </a:r>
            <a:r>
              <a:rPr lang="ar-JO" dirty="0"/>
              <a:t>وشمال افريقيا </a:t>
            </a:r>
            <a:r>
              <a:rPr lang="ar-JO" dirty="0" smtClean="0"/>
              <a:t>.</a:t>
            </a:r>
          </a:p>
          <a:p>
            <a:pPr marL="109728" indent="0">
              <a:buNone/>
            </a:pPr>
            <a:endParaRPr lang="ar-JO" dirty="0"/>
          </a:p>
          <a:p>
            <a:r>
              <a:rPr lang="ar-JO" dirty="0" smtClean="0"/>
              <a:t>2- </a:t>
            </a:r>
            <a:r>
              <a:rPr lang="ar-JO" dirty="0"/>
              <a:t>وأسس القائد سلوقس الدولة السلوقية </a:t>
            </a:r>
            <a:r>
              <a:rPr lang="ar-JO" dirty="0" smtClean="0"/>
              <a:t>التي حكمت بلاد الشام والعراق.</a:t>
            </a:r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1227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057400"/>
            <a:ext cx="8991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>كيف أستفاد الأنباط من الصراع بين </a:t>
            </a:r>
            <a:r>
              <a:rPr lang="ar-JO" dirty="0"/>
              <a:t>السلوقيين </a:t>
            </a:r>
            <a:r>
              <a:rPr lang="ar-JO" dirty="0" smtClean="0"/>
              <a:t>والبطالمة ؟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60547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endParaRPr lang="ar-JO" dirty="0" smtClean="0"/>
          </a:p>
          <a:p>
            <a:r>
              <a:rPr lang="ar-JO" dirty="0" smtClean="0"/>
              <a:t>وسعوا نفوذهم </a:t>
            </a:r>
            <a:r>
              <a:rPr lang="ar-JO" dirty="0"/>
              <a:t>غربا </a:t>
            </a:r>
            <a:r>
              <a:rPr lang="ar-JO" dirty="0" smtClean="0"/>
              <a:t>الى </a:t>
            </a:r>
            <a:r>
              <a:rPr lang="ar-JO" dirty="0"/>
              <a:t>غزة </a:t>
            </a:r>
            <a:r>
              <a:rPr lang="ar-JO" dirty="0" smtClean="0"/>
              <a:t>وجنوبا الى أيلة ( </a:t>
            </a:r>
            <a:r>
              <a:rPr lang="ar-JO" dirty="0"/>
              <a:t>العقبة </a:t>
            </a:r>
            <a:r>
              <a:rPr lang="ar-JO" dirty="0" smtClean="0"/>
              <a:t>) .</a:t>
            </a:r>
          </a:p>
          <a:p>
            <a:endParaRPr lang="ar-JO" dirty="0" smtClean="0"/>
          </a:p>
          <a:p>
            <a:r>
              <a:rPr lang="ar-JO" dirty="0" smtClean="0"/>
              <a:t>سيطروا على </a:t>
            </a:r>
            <a:r>
              <a:rPr lang="ar-JO" dirty="0"/>
              <a:t>طرق </a:t>
            </a:r>
            <a:r>
              <a:rPr lang="ar-JO" dirty="0" smtClean="0"/>
              <a:t>التجارة المتجهة الى مصر التي كانت تحت حكم البطالمة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2365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470818"/>
            <a:ext cx="8229600" cy="4525963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Oval 3"/>
          <p:cNvSpPr/>
          <p:nvPr/>
        </p:nvSpPr>
        <p:spPr>
          <a:xfrm>
            <a:off x="3151414" y="152400"/>
            <a:ext cx="2819400" cy="2057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chemeClr val="tx2">
                    <a:lumMod val="75000"/>
                  </a:schemeClr>
                </a:solidFill>
              </a:rPr>
              <a:t>مظاهر الحضارة اليونانية في الأردن </a:t>
            </a:r>
            <a:endParaRPr lang="ar-JO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24600" y="3766457"/>
            <a:ext cx="1752600" cy="1371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العمارة</a:t>
            </a:r>
            <a:endParaRPr lang="ar-JO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3657600" y="2456543"/>
            <a:ext cx="1752600" cy="1371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اللغة  </a:t>
            </a:r>
            <a:endParaRPr lang="ar-JO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1295400" y="3766457"/>
            <a:ext cx="1600200" cy="1371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الديانة</a:t>
            </a:r>
            <a:endParaRPr lang="ar-JO" sz="3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43600" y="2667000"/>
            <a:ext cx="1447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676400" y="2514600"/>
            <a:ext cx="16764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657600" y="4572000"/>
            <a:ext cx="1752600" cy="1371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العملة</a:t>
            </a:r>
            <a:endParaRPr lang="ar-JO" sz="3200" dirty="0"/>
          </a:p>
        </p:txBody>
      </p:sp>
    </p:spTree>
    <p:extLst>
      <p:ext uri="{BB962C8B-B14F-4D97-AF65-F5344CB8AC3E}">
        <p14:creationId xmlns:p14="http://schemas.microsoft.com/office/powerpoint/2010/main" val="473893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2362200" y="304800"/>
            <a:ext cx="43434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العمارة</a:t>
            </a:r>
            <a:endParaRPr lang="ar-JO" sz="40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43600" y="2857500"/>
            <a:ext cx="2667000" cy="1676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البناء والرسم والنحت   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57200" y="2857500"/>
            <a:ext cx="2667000" cy="1752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جددوا بناء بعض المدن 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238500" y="2804886"/>
            <a:ext cx="2590800" cy="1905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00B050"/>
                </a:solidFill>
              </a:rPr>
              <a:t>أ</a:t>
            </a:r>
            <a:r>
              <a:rPr lang="ar-JO" sz="3200" dirty="0" smtClean="0">
                <a:solidFill>
                  <a:srgbClr val="00B050"/>
                </a:solidFill>
              </a:rPr>
              <a:t>قاموا الهياكل الضخمة </a:t>
            </a:r>
            <a:endParaRPr lang="ar-J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6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89916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جرش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70920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جرش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88657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طبقة فحل</a:t>
            </a:r>
          </a:p>
        </p:txBody>
      </p:sp>
    </p:spTree>
    <p:extLst>
      <p:ext uri="{BB962C8B-B14F-4D97-AF65-F5344CB8AC3E}">
        <p14:creationId xmlns:p14="http://schemas.microsoft.com/office/powerpoint/2010/main" val="393466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طبقة فحل</a:t>
            </a:r>
          </a:p>
        </p:txBody>
      </p:sp>
    </p:spTree>
    <p:extLst>
      <p:ext uri="{BB962C8B-B14F-4D97-AF65-F5344CB8AC3E}">
        <p14:creationId xmlns:p14="http://schemas.microsoft.com/office/powerpoint/2010/main" val="252850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1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قصر العبد </a:t>
            </a:r>
            <a:r>
              <a:rPr lang="ar-JO" dirty="0"/>
              <a:t>( عراق </a:t>
            </a:r>
            <a:r>
              <a:rPr lang="ar-JO" dirty="0" smtClean="0"/>
              <a:t>الأمير )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9697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/>
              <a:t>اليونان ( الإغريق </a:t>
            </a:r>
            <a:r>
              <a:rPr lang="ar-JO" dirty="0" smtClean="0"/>
              <a:t>) </a:t>
            </a:r>
            <a:r>
              <a:rPr lang="ar-JO" dirty="0"/>
              <a:t>: </a:t>
            </a:r>
            <a:r>
              <a:rPr lang="ar-JO" dirty="0" smtClean="0"/>
              <a:t>نشئوا </a:t>
            </a:r>
            <a:r>
              <a:rPr lang="ar-JO" dirty="0"/>
              <a:t>في أوربا </a:t>
            </a:r>
            <a:r>
              <a:rPr lang="ar-JO" dirty="0" smtClean="0"/>
              <a:t>في </a:t>
            </a:r>
            <a:r>
              <a:rPr lang="ar-JO" dirty="0"/>
              <a:t>القرن ( 6 ق.م ) ، وتوسعوا </a:t>
            </a:r>
            <a:r>
              <a:rPr lang="ar-JO" dirty="0" smtClean="0"/>
              <a:t>  في بلاد </a:t>
            </a:r>
            <a:r>
              <a:rPr lang="ar-JO" dirty="0"/>
              <a:t>الشام وانتهى نفوذهم فيها في القرن الأول قبل الميلاد ، ومروا بمراحل ثلاث ( الإتحاد الديلي ، الإمبراطورية الأثنينة ، المملكة </a:t>
            </a:r>
            <a:r>
              <a:rPr lang="ar-JO" dirty="0" smtClean="0"/>
              <a:t>المقدونية ) .  </a:t>
            </a:r>
            <a:endParaRPr lang="ar-JO" dirty="0"/>
          </a:p>
          <a:p>
            <a:endParaRPr lang="ar-JO" dirty="0"/>
          </a:p>
          <a:p>
            <a:r>
              <a:rPr lang="ar-JO" dirty="0" smtClean="0"/>
              <a:t>الرومان : بدأ نفوذهم مع نهاية اليونان ، وانتهى مع نشوء دويلات أوربا الحديثة .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ملاحظات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18634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نشروا لغتهم وثقافاتهم </a:t>
            </a:r>
            <a:r>
              <a:rPr lang="ar-JO" dirty="0"/>
              <a:t>وتقالديهم </a:t>
            </a:r>
            <a:r>
              <a:rPr lang="ar-JO" dirty="0" smtClean="0"/>
              <a:t>في بلاد </a:t>
            </a:r>
            <a:r>
              <a:rPr lang="ar-JO" dirty="0"/>
              <a:t>الشرق </a:t>
            </a:r>
            <a:r>
              <a:rPr lang="ar-JO" dirty="0" smtClean="0"/>
              <a:t>ومنها الأردن . </a:t>
            </a: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572000" cy="10969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اللغة </a:t>
            </a:r>
            <a:endParaRPr lang="ar-JO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عبد اليونان الإله ( زيوس ) الذي يرمز له </a:t>
            </a:r>
            <a:r>
              <a:rPr lang="ar-JO" dirty="0"/>
              <a:t>بقرص </a:t>
            </a:r>
            <a:r>
              <a:rPr lang="ar-JO" dirty="0" smtClean="0"/>
              <a:t>الشمس . </a:t>
            </a:r>
          </a:p>
          <a:p>
            <a:endParaRPr lang="ar-JO" dirty="0" smtClean="0"/>
          </a:p>
          <a:p>
            <a:r>
              <a:rPr lang="ar-JO" dirty="0" smtClean="0"/>
              <a:t>ونُحت في المثلث الموجود على وجه الخزنة في البترا . </a:t>
            </a: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572000" cy="10969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الديانة </a:t>
            </a:r>
            <a:endParaRPr lang="ar-JO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3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أثرت العملة اليونانية في العملة النبطية . </a:t>
            </a:r>
          </a:p>
          <a:p>
            <a:endParaRPr lang="ar-JO" dirty="0" smtClean="0"/>
          </a:p>
          <a:p>
            <a:r>
              <a:rPr lang="ar-JO" dirty="0" smtClean="0"/>
              <a:t>وظهرت </a:t>
            </a:r>
            <a:r>
              <a:rPr lang="ar-JO" dirty="0"/>
              <a:t>قطع نقدية </a:t>
            </a:r>
            <a:r>
              <a:rPr lang="ar-JO" dirty="0" smtClean="0"/>
              <a:t>مسكوكة على الطراز اليوناني ( الهلينستي ) . </a:t>
            </a:r>
            <a:endParaRPr lang="ar-J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572000" cy="10969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العملة </a:t>
            </a:r>
            <a:endParaRPr lang="ar-JO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sz="4400" dirty="0" smtClean="0">
                <a:solidFill>
                  <a:srgbClr val="FF0000"/>
                </a:solidFill>
              </a:rPr>
              <a:t>ما هي الحضارة الهيلنستية ؟</a:t>
            </a:r>
            <a:endParaRPr lang="ar-JO" sz="4400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فكر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43093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هي حصيلة تفاعل الحضارة اليونانية واختلاطها بالحضارات </a:t>
            </a:r>
            <a:r>
              <a:rPr lang="ar-JO" dirty="0"/>
              <a:t>الشرقية </a:t>
            </a:r>
            <a:r>
              <a:rPr lang="ar-JO" dirty="0" smtClean="0"/>
              <a:t>بشكل عام ، وحضارة بلاد الشام بشكل خاص ، وتمتد من فتوحات الاسكندر </a:t>
            </a:r>
            <a:r>
              <a:rPr lang="ar-JO" dirty="0"/>
              <a:t>المقدوني </a:t>
            </a:r>
            <a:r>
              <a:rPr lang="ar-JO" dirty="0" smtClean="0"/>
              <a:t>حتى ظهور الرومان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الحضارة الهيلنستية </a:t>
            </a:r>
          </a:p>
        </p:txBody>
      </p:sp>
    </p:spTree>
    <p:extLst>
      <p:ext uri="{BB962C8B-B14F-4D97-AF65-F5344CB8AC3E}">
        <p14:creationId xmlns:p14="http://schemas.microsoft.com/office/powerpoint/2010/main" val="152578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نظرا لكثرة النزاعات والصراعات بين خلفاء الإسكندر أنفسهم ، وبروز </a:t>
            </a:r>
            <a:r>
              <a:rPr lang="ar-JO" dirty="0"/>
              <a:t>قوة </a:t>
            </a:r>
            <a:r>
              <a:rPr lang="ar-JO" dirty="0" smtClean="0"/>
              <a:t>أخرى تنافسهم ممثلة بالرومان ، </a:t>
            </a:r>
            <a:r>
              <a:rPr lang="ar-JO" dirty="0"/>
              <a:t>فقد </a:t>
            </a:r>
            <a:r>
              <a:rPr lang="ar-JO" dirty="0" smtClean="0"/>
              <a:t>بدأ الحكم اليوناني بالضعف التدرجي ليحل مكانه الحكم الروماني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انهيار الحضارة ال</a:t>
            </a:r>
            <a:r>
              <a:rPr lang="ar-SA" smtClean="0"/>
              <a:t>يونانية</a:t>
            </a:r>
            <a:r>
              <a:rPr lang="ar-JO" smtClean="0"/>
              <a:t>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52937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أصبح الأردن تحت حكم الرومان ، عندما تمكن </a:t>
            </a:r>
            <a:r>
              <a:rPr lang="ar-JO" dirty="0"/>
              <a:t>القائد </a:t>
            </a:r>
            <a:r>
              <a:rPr lang="ar-JO" dirty="0" smtClean="0"/>
              <a:t>بومبي من السيطرة على بلاد الشام جميعها عام 63 </a:t>
            </a:r>
            <a:r>
              <a:rPr lang="ar-JO" dirty="0"/>
              <a:t>ق.م </a:t>
            </a:r>
            <a:endParaRPr lang="ar-JO" dirty="0" smtClean="0"/>
          </a:p>
          <a:p>
            <a:endParaRPr lang="ar-JO" dirty="0"/>
          </a:p>
          <a:p>
            <a:r>
              <a:rPr lang="ar-JO" dirty="0" smtClean="0"/>
              <a:t>ولكنهم لم يحكموا السيطرة على الأردن تماماً إلا بعد زوال حكم الأنباط.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ثانياً : الرومان ) 63 – 636م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80633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5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/>
          <a:lstStyle/>
          <a:p>
            <a:pPr algn="ctr"/>
            <a:r>
              <a:rPr lang="ar-JO" dirty="0"/>
              <a:t>القائد </a:t>
            </a:r>
            <a:r>
              <a:rPr lang="ar-JO" dirty="0" smtClean="0"/>
              <a:t>بومبي ؟؟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50112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هو أحد أبرز </a:t>
            </a:r>
            <a:r>
              <a:rPr lang="ar-JO" dirty="0"/>
              <a:t>القادة </a:t>
            </a:r>
            <a:r>
              <a:rPr lang="ar-JO" dirty="0" smtClean="0"/>
              <a:t>العسكريين للدولة الرومانية ، </a:t>
            </a:r>
            <a:r>
              <a:rPr lang="ar-JO" dirty="0"/>
              <a:t>فقد </a:t>
            </a:r>
            <a:r>
              <a:rPr lang="ar-JO" dirty="0" smtClean="0"/>
              <a:t>اجتاح بلاد الشام ، وضمها إلى الإمبروطورية الرومانية عام 63  </a:t>
            </a:r>
            <a:r>
              <a:rPr lang="ar-JO" dirty="0"/>
              <a:t>ق.م وقضى </a:t>
            </a:r>
            <a:r>
              <a:rPr lang="ar-JO" dirty="0" smtClean="0"/>
              <a:t>على المتمردين ووحد الرومان تحت حكمه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43163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pPr marL="109728" indent="0">
              <a:buNone/>
            </a:pPr>
            <a:endParaRPr lang="ar-JO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2362200" y="0"/>
            <a:ext cx="4343400" cy="1371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أهم الأعمال التي </a:t>
            </a:r>
            <a:r>
              <a:rPr lang="ar-JO" sz="4000" dirty="0">
                <a:solidFill>
                  <a:schemeClr val="tx1"/>
                </a:solidFill>
              </a:rPr>
              <a:t>قام </a:t>
            </a:r>
            <a:r>
              <a:rPr lang="ar-JO" sz="4000" dirty="0" smtClean="0">
                <a:solidFill>
                  <a:schemeClr val="tx1"/>
                </a:solidFill>
              </a:rPr>
              <a:t>بها الرومان في الأردن </a:t>
            </a:r>
          </a:p>
        </p:txBody>
      </p:sp>
      <p:sp>
        <p:nvSpPr>
          <p:cNvPr id="7" name="Oval 6"/>
          <p:cNvSpPr/>
          <p:nvPr/>
        </p:nvSpPr>
        <p:spPr>
          <a:xfrm>
            <a:off x="5943600" y="2857500"/>
            <a:ext cx="2667000" cy="1676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u="sng" dirty="0" smtClean="0">
                <a:solidFill>
                  <a:srgbClr val="00B050"/>
                </a:solidFill>
              </a:rPr>
              <a:t>اعادة تعمير المدن اليونانية </a:t>
            </a:r>
            <a:r>
              <a:rPr lang="ar-JO" sz="3200" dirty="0" smtClean="0">
                <a:solidFill>
                  <a:srgbClr val="00B050"/>
                </a:solidFill>
              </a:rPr>
              <a:t> 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57200" y="2857500"/>
            <a:ext cx="2667000" cy="1752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u="sng" dirty="0" smtClean="0">
                <a:solidFill>
                  <a:srgbClr val="00B050"/>
                </a:solidFill>
              </a:rPr>
              <a:t>انتشار الديانة المسيحية</a:t>
            </a:r>
          </a:p>
        </p:txBody>
      </p:sp>
      <p:sp>
        <p:nvSpPr>
          <p:cNvPr id="9" name="Oval 8"/>
          <p:cNvSpPr/>
          <p:nvPr/>
        </p:nvSpPr>
        <p:spPr>
          <a:xfrm>
            <a:off x="3048000" y="1371600"/>
            <a:ext cx="2766786" cy="2057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u="sng" dirty="0" smtClean="0">
                <a:solidFill>
                  <a:srgbClr val="00B050"/>
                </a:solidFill>
              </a:rPr>
              <a:t>الاهتمام </a:t>
            </a:r>
            <a:r>
              <a:rPr lang="ar-JO" sz="3600" u="sng" dirty="0">
                <a:solidFill>
                  <a:srgbClr val="00B050"/>
                </a:solidFill>
              </a:rPr>
              <a:t>بطرق </a:t>
            </a:r>
            <a:r>
              <a:rPr lang="ar-JO" sz="3600" u="sng" dirty="0" smtClean="0">
                <a:solidFill>
                  <a:srgbClr val="00B050"/>
                </a:solidFill>
              </a:rPr>
              <a:t>المواصلات </a:t>
            </a:r>
            <a:endParaRPr lang="ar-JO" sz="3600" u="sng" dirty="0">
              <a:solidFill>
                <a:srgbClr val="00B05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60057" y="4343400"/>
            <a:ext cx="2590800" cy="1905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u="sng" dirty="0" smtClean="0">
                <a:solidFill>
                  <a:srgbClr val="00B050"/>
                </a:solidFill>
              </a:rPr>
              <a:t>الاهتمام بالزراعة والتجارة </a:t>
            </a:r>
            <a:endParaRPr lang="ar-JO" sz="36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7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62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22238"/>
          </a:xfrm>
        </p:spPr>
        <p:txBody>
          <a:bodyPr>
            <a:normAutofit fontScale="90000"/>
          </a:bodyPr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94076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أ- إعادة تعمير المدن اليونانية التي دمرتها الحرب</a:t>
            </a:r>
            <a:endParaRPr lang="ar-JO" dirty="0"/>
          </a:p>
        </p:txBody>
      </p:sp>
      <p:sp>
        <p:nvSpPr>
          <p:cNvPr id="4" name="Oval 3"/>
          <p:cNvSpPr/>
          <p:nvPr/>
        </p:nvSpPr>
        <p:spPr>
          <a:xfrm>
            <a:off x="2057400" y="1828800"/>
            <a:ext cx="50292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/>
              <a:t>وضع أسسا لحلف عسكري </a:t>
            </a:r>
            <a:r>
              <a:rPr lang="ar-JO" sz="2800" dirty="0"/>
              <a:t>واقتصادي </a:t>
            </a:r>
            <a:r>
              <a:rPr lang="ar-JO" sz="2800" dirty="0" smtClean="0"/>
              <a:t>لحماية الإمبروطورية الرومانية</a:t>
            </a:r>
            <a:r>
              <a:rPr lang="ar-JO" dirty="0" smtClean="0"/>
              <a:t> </a:t>
            </a:r>
            <a:endParaRPr lang="ar-JO" dirty="0"/>
          </a:p>
        </p:txBody>
      </p:sp>
      <p:sp>
        <p:nvSpPr>
          <p:cNvPr id="5" name="Oval 4"/>
          <p:cNvSpPr/>
          <p:nvPr/>
        </p:nvSpPr>
        <p:spPr>
          <a:xfrm>
            <a:off x="1905000" y="4267200"/>
            <a:ext cx="51816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/>
              <a:t>أ</a:t>
            </a:r>
            <a:r>
              <a:rPr lang="ar-JO" sz="2800" dirty="0" smtClean="0"/>
              <a:t>عاد إحياء المدن اليونانية بإسم حلف ( الديكابوليس )</a:t>
            </a: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162889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ar-JO" dirty="0" smtClean="0"/>
          </a:p>
          <a:p>
            <a:r>
              <a:rPr lang="ar-JO" dirty="0"/>
              <a:t>تعني إتحاد المدن اليونانية العشر ، وهي تسمية </a:t>
            </a:r>
            <a:r>
              <a:rPr lang="ar-JO" dirty="0" smtClean="0"/>
              <a:t>إغريقية أطُلقت </a:t>
            </a:r>
            <a:r>
              <a:rPr lang="ar-JO" dirty="0"/>
              <a:t>على المدن الواقعة في جنوب سورية وشمال الأردن وشمال فلسطين ، ويوجد ست منها في الأردن  </a:t>
            </a:r>
            <a:r>
              <a:rPr lang="ar-JO" dirty="0" smtClean="0"/>
              <a:t>.</a:t>
            </a:r>
          </a:p>
          <a:p>
            <a:endParaRPr lang="ar-JO" dirty="0"/>
          </a:p>
          <a:p>
            <a:r>
              <a:rPr lang="ar-JO" dirty="0" smtClean="0"/>
              <a:t>أُنشئت </a:t>
            </a:r>
            <a:r>
              <a:rPr lang="ar-JO" dirty="0"/>
              <a:t>للوقوف </a:t>
            </a:r>
            <a:r>
              <a:rPr lang="ar-JO" dirty="0" smtClean="0"/>
              <a:t>ضد نفوذ الأنباط في الجنوب .</a:t>
            </a:r>
          </a:p>
          <a:p>
            <a:endParaRPr lang="ar-JO" dirty="0"/>
          </a:p>
          <a:p>
            <a:r>
              <a:rPr lang="ar-JO" dirty="0" smtClean="0"/>
              <a:t>وهي « ( عمان ) ، جرش(جراسا) ، </a:t>
            </a:r>
            <a:r>
              <a:rPr lang="ar-JO" dirty="0"/>
              <a:t>أم قيس(جدارا) </a:t>
            </a:r>
            <a:r>
              <a:rPr lang="ar-JO" dirty="0" smtClean="0"/>
              <a:t>، طبة فحل(بيلا) ، إيدون(دايون)  ، هيبوس(الحصن) »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حلف الديكابوليس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8197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مميزات مدن حلف الديكابوليس</a:t>
            </a:r>
            <a:endParaRPr lang="ar-JO" dirty="0"/>
          </a:p>
        </p:txBody>
      </p:sp>
      <p:sp>
        <p:nvSpPr>
          <p:cNvPr id="4" name="Rounded Rectangle 3"/>
          <p:cNvSpPr/>
          <p:nvPr/>
        </p:nvSpPr>
        <p:spPr>
          <a:xfrm>
            <a:off x="7315200" y="2209800"/>
            <a:ext cx="1790700" cy="318588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/>
              <a:t>ضرب نقود </a:t>
            </a:r>
            <a:r>
              <a:rPr lang="ar-JO" sz="2800" dirty="0" smtClean="0"/>
              <a:t>محلية عليها </a:t>
            </a:r>
            <a:r>
              <a:rPr lang="ar-JO" sz="2800" dirty="0"/>
              <a:t>صورة قيصر </a:t>
            </a:r>
            <a:r>
              <a:rPr lang="ar-JO" sz="2800" dirty="0" smtClean="0"/>
              <a:t>روما</a:t>
            </a:r>
            <a:endParaRPr lang="ar-JO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5562600" y="2209800"/>
            <a:ext cx="1524000" cy="3200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/>
              <a:t>وضع دستور داخلي لكل مدينة</a:t>
            </a:r>
            <a:endParaRPr lang="ar-JO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3657600" y="2209800"/>
            <a:ext cx="1752600" cy="3200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400" dirty="0" smtClean="0"/>
              <a:t>وجود مجالس محلية لتنظيم حركة التجارة </a:t>
            </a:r>
          </a:p>
          <a:p>
            <a:pPr algn="ctr"/>
            <a:r>
              <a:rPr lang="ar-JO" sz="2400" dirty="0" smtClean="0"/>
              <a:t>وتقديم الخدمات الصحية</a:t>
            </a:r>
            <a:endParaRPr lang="ar-JO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1752600" y="2209800"/>
            <a:ext cx="1524000" cy="318588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400" dirty="0" smtClean="0"/>
              <a:t>وجود مندوبين عن كل مدينة مسؤولين عن </a:t>
            </a:r>
            <a:r>
              <a:rPr lang="ar-JO" sz="2400" dirty="0"/>
              <a:t>تنظيم </a:t>
            </a:r>
            <a:r>
              <a:rPr lang="ar-JO" sz="2400" dirty="0" smtClean="0"/>
              <a:t>العلاقات مع الامبراطورية</a:t>
            </a:r>
            <a:endParaRPr lang="ar-JO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68943" y="2209800"/>
            <a:ext cx="1371600" cy="3200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/>
              <a:t>استخدام الطراز اليوناني القديم </a:t>
            </a:r>
          </a:p>
        </p:txBody>
      </p:sp>
    </p:spTree>
    <p:extLst>
      <p:ext uri="{BB962C8B-B14F-4D97-AF65-F5344CB8AC3E}">
        <p14:creationId xmlns:p14="http://schemas.microsoft.com/office/powerpoint/2010/main" val="335444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وسع الإمبرطور « تراجان » </a:t>
            </a:r>
            <a:r>
              <a:rPr lang="ar-JO" dirty="0"/>
              <a:t>الطريق </a:t>
            </a:r>
            <a:r>
              <a:rPr lang="ar-JO" dirty="0" smtClean="0"/>
              <a:t>الملوكي «</a:t>
            </a:r>
            <a:r>
              <a:rPr lang="ar-JO" dirty="0"/>
              <a:t>طريق </a:t>
            </a:r>
            <a:r>
              <a:rPr lang="ar-JO" dirty="0" smtClean="0"/>
              <a:t>تراجان » .</a:t>
            </a:r>
          </a:p>
          <a:p>
            <a:r>
              <a:rPr lang="ar-JO" dirty="0" smtClean="0"/>
              <a:t>وهو الذي يبدأ من بُصرى الشام الى أيلة .</a:t>
            </a:r>
          </a:p>
          <a:p>
            <a:r>
              <a:rPr lang="ar-JO" dirty="0" smtClean="0"/>
              <a:t>يمر  بالمدن الأردنية : جرش ، عمان ، مأدبا ، الكرك ، البترا .</a:t>
            </a:r>
          </a:p>
          <a:p>
            <a:r>
              <a:rPr lang="ar-JO" dirty="0" smtClean="0"/>
              <a:t>أقاموا على طول هذا </a:t>
            </a:r>
            <a:r>
              <a:rPr lang="ar-JO" dirty="0"/>
              <a:t>الطريق </a:t>
            </a:r>
            <a:r>
              <a:rPr lang="ar-JO" dirty="0" smtClean="0"/>
              <a:t>عدد من </a:t>
            </a:r>
            <a:r>
              <a:rPr lang="ar-JO" dirty="0"/>
              <a:t>القلاع </a:t>
            </a:r>
            <a:r>
              <a:rPr lang="ar-JO" dirty="0" smtClean="0"/>
              <a:t>والحصون والمخافر !! لحماية المراكز العمرانية </a:t>
            </a:r>
            <a:r>
              <a:rPr lang="ar-JO" dirty="0"/>
              <a:t>والقوافل </a:t>
            </a:r>
            <a:r>
              <a:rPr lang="ar-JO" dirty="0" smtClean="0"/>
              <a:t>التجارية .</a:t>
            </a:r>
          </a:p>
          <a:p>
            <a:r>
              <a:rPr lang="ar-JO" dirty="0"/>
              <a:t>وقد </a:t>
            </a:r>
            <a:r>
              <a:rPr lang="ar-JO" dirty="0" smtClean="0"/>
              <a:t>ازدهر نتيجة </a:t>
            </a:r>
            <a:r>
              <a:rPr lang="ar-JO" dirty="0"/>
              <a:t>لذلك </a:t>
            </a:r>
            <a:r>
              <a:rPr lang="ar-JO" dirty="0" smtClean="0"/>
              <a:t>طريق مدينة أيلة التي لعبت دورا مهما في تجارة البحر الأحمر </a:t>
            </a:r>
            <a:r>
              <a:rPr lang="ar-JO" dirty="0"/>
              <a:t>والشرق </a:t>
            </a:r>
            <a:r>
              <a:rPr lang="ar-JO" dirty="0" smtClean="0"/>
              <a:t>، وجذبت العديد من التجار الرومان والعرب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JO" dirty="0" smtClean="0"/>
              <a:t>ب- اهتمام الرومان </a:t>
            </a:r>
            <a:r>
              <a:rPr lang="ar-JO" dirty="0"/>
              <a:t>بطرق </a:t>
            </a:r>
            <a:r>
              <a:rPr lang="ar-JO" dirty="0" smtClean="0"/>
              <a:t>المواصلات في الأردن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13512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طريق تراجان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10272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endParaRPr lang="ar-JO" dirty="0"/>
          </a:p>
          <a:p>
            <a:r>
              <a:rPr lang="ar-JO" dirty="0" smtClean="0"/>
              <a:t>وجود مندوبين لكل مدينة لدى الإمبراطورية الرومانية !!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ناقش</a:t>
            </a:r>
          </a:p>
        </p:txBody>
      </p:sp>
    </p:spTree>
    <p:extLst>
      <p:ext uri="{BB962C8B-B14F-4D97-AF65-F5344CB8AC3E}">
        <p14:creationId xmlns:p14="http://schemas.microsoft.com/office/powerpoint/2010/main" val="20011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1-  إستخدامهم في حماية حدودهم الشرقية . </a:t>
            </a:r>
          </a:p>
          <a:p>
            <a:endParaRPr lang="ar-JO" dirty="0" smtClean="0"/>
          </a:p>
          <a:p>
            <a:r>
              <a:rPr lang="ar-JO" dirty="0" smtClean="0"/>
              <a:t>2- ولكي تكون تلك </a:t>
            </a:r>
            <a:r>
              <a:rPr lang="ar-JO" dirty="0"/>
              <a:t>القبائل </a:t>
            </a:r>
            <a:r>
              <a:rPr lang="ar-JO" dirty="0" smtClean="0"/>
              <a:t>درعا </a:t>
            </a:r>
            <a:r>
              <a:rPr lang="ar-JO" dirty="0"/>
              <a:t>واقيا </a:t>
            </a:r>
            <a:r>
              <a:rPr lang="ar-JO" dirty="0" smtClean="0"/>
              <a:t>لهم من هجمات الفرس </a:t>
            </a:r>
            <a:r>
              <a:rPr lang="ar-JO" dirty="0"/>
              <a:t>والقبائل </a:t>
            </a:r>
            <a:r>
              <a:rPr lang="ar-JO" dirty="0" smtClean="0"/>
              <a:t>العربية الأخرى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>كيف استعان الرومان </a:t>
            </a:r>
            <a:r>
              <a:rPr lang="ar-JO" dirty="0"/>
              <a:t>بالقبائل </a:t>
            </a:r>
            <a:r>
              <a:rPr lang="ar-JO" dirty="0" smtClean="0"/>
              <a:t>العربية في جنوب بلاد الشام ؟؟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41051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/>
              <a:t>أهمية </a:t>
            </a:r>
            <a:r>
              <a:rPr lang="ar-JO" dirty="0" smtClean="0"/>
              <a:t>طريق تراجان تجارياً وعسكرياً !!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ناقش</a:t>
            </a:r>
          </a:p>
        </p:txBody>
      </p:sp>
    </p:spTree>
    <p:extLst>
      <p:ext uri="{BB962C8B-B14F-4D97-AF65-F5344CB8AC3E}">
        <p14:creationId xmlns:p14="http://schemas.microsoft.com/office/powerpoint/2010/main" val="311881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وذلك في </a:t>
            </a:r>
            <a:r>
              <a:rPr lang="ar-JO" dirty="0"/>
              <a:t>القرنين </a:t>
            </a:r>
            <a:r>
              <a:rPr lang="ar-JO" dirty="0" smtClean="0"/>
              <a:t>الثاني والثالث الميلاديين .</a:t>
            </a:r>
          </a:p>
          <a:p>
            <a:r>
              <a:rPr lang="ar-JO" dirty="0" smtClean="0"/>
              <a:t>وأصبحت الديانة الرسمية للإمبراطورية الرومانية </a:t>
            </a:r>
            <a:r>
              <a:rPr lang="ar-JO" dirty="0"/>
              <a:t>الشرقية </a:t>
            </a:r>
            <a:r>
              <a:rPr lang="ar-JO" dirty="0" smtClean="0"/>
              <a:t>.</a:t>
            </a:r>
          </a:p>
          <a:p>
            <a:r>
              <a:rPr lang="ar-JO" dirty="0" smtClean="0"/>
              <a:t>وذلك بعد </a:t>
            </a:r>
            <a:r>
              <a:rPr lang="ar-JO" dirty="0"/>
              <a:t>اعتناق </a:t>
            </a:r>
            <a:r>
              <a:rPr lang="ar-JO" dirty="0" smtClean="0"/>
              <a:t>الإمبراطور </a:t>
            </a:r>
            <a:r>
              <a:rPr lang="ar-JO" dirty="0"/>
              <a:t>قسطنطين </a:t>
            </a:r>
            <a:r>
              <a:rPr lang="ar-JO" dirty="0" smtClean="0"/>
              <a:t>في بداية </a:t>
            </a:r>
            <a:r>
              <a:rPr lang="ar-JO" dirty="0"/>
              <a:t>القرن </a:t>
            </a:r>
            <a:r>
              <a:rPr lang="ar-JO" dirty="0" smtClean="0"/>
              <a:t>الرابع الميلادي لها .</a:t>
            </a:r>
          </a:p>
          <a:p>
            <a:r>
              <a:rPr lang="ar-JO" dirty="0" smtClean="0"/>
              <a:t>فبُنيت الكنائس في عجلون وأم الرصاص ومأدبا وعمان وجرش وأم </a:t>
            </a:r>
            <a:r>
              <a:rPr lang="ar-JO" dirty="0"/>
              <a:t>قيس </a:t>
            </a:r>
            <a:r>
              <a:rPr lang="ar-JO" dirty="0" smtClean="0"/>
              <a:t>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JO" dirty="0" smtClean="0"/>
              <a:t>ج-إنتشار الديانة المسيحية في الأردن 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3727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بنيت عام 560م في عهد الإمبرطور الروماني «جوستينيانوس» وفيه </a:t>
            </a:r>
            <a:r>
              <a:rPr lang="ar-JO" dirty="0"/>
              <a:t>أقدم </a:t>
            </a:r>
            <a:r>
              <a:rPr lang="ar-JO" dirty="0" smtClean="0"/>
              <a:t>خريطة للأراضي </a:t>
            </a:r>
            <a:r>
              <a:rPr lang="ar-JO" dirty="0"/>
              <a:t>المقدسة </a:t>
            </a:r>
            <a:r>
              <a:rPr lang="ar-JO" dirty="0" smtClean="0"/>
              <a:t>من الفسيفساء زاهية الألوان . 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كنيسة الروم الأرثوذكس في مأدبا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94773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79836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pPr algn="ctr"/>
            <a:r>
              <a:rPr lang="ar-SA" dirty="0" smtClean="0"/>
              <a:t>اختبر </a:t>
            </a:r>
            <a:r>
              <a:rPr lang="ar-SA" dirty="0"/>
              <a:t>سرعة الملاحظة </a:t>
            </a:r>
            <a:r>
              <a:rPr lang="ar-SA" dirty="0" smtClean="0"/>
              <a:t>لديك </a:t>
            </a:r>
            <a:r>
              <a:rPr lang="ar-SA" dirty="0"/>
              <a:t>؟؟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نشاط لا منهجي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39250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 descr="C:\Users\ابراهيم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0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عُثر عليها في كنيسة الروم الأرثوذكس في مأدبا ، وفي عهد الإمبراطور الروماني «جوستينيانوس» .</a:t>
            </a:r>
          </a:p>
          <a:p>
            <a:endParaRPr lang="ar-JO" dirty="0"/>
          </a:p>
          <a:p>
            <a:r>
              <a:rPr lang="ar-JO" dirty="0" smtClean="0"/>
              <a:t>يظهر في الخريطة جزءا رئيسا من </a:t>
            </a:r>
            <a:r>
              <a:rPr lang="ar-JO" dirty="0"/>
              <a:t>الآراضي المقدسة </a:t>
            </a:r>
            <a:r>
              <a:rPr lang="ar-JO" dirty="0" smtClean="0"/>
              <a:t>التي تمتد من لبنان في الشمال الى مصر في الجنوب .</a:t>
            </a:r>
          </a:p>
          <a:p>
            <a:endParaRPr lang="ar-JO" dirty="0"/>
          </a:p>
          <a:p>
            <a:r>
              <a:rPr lang="ar-JO" dirty="0" smtClean="0"/>
              <a:t>فيظهر فيها نهر الأردن والبحر الميت وبعض المدن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خريطة </a:t>
            </a:r>
            <a:r>
              <a:rPr lang="ar-JO" dirty="0"/>
              <a:t>الأراضي </a:t>
            </a:r>
            <a:r>
              <a:rPr lang="ar-JO" dirty="0" smtClean="0"/>
              <a:t>المقدسة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95043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1103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/>
              <a:t>استغل </a:t>
            </a:r>
            <a:r>
              <a:rPr lang="ar-JO" dirty="0" smtClean="0"/>
              <a:t>الرومان طبيعة التربة الخصبة والأمطار الوفيرة ، خاصة في شمال الأردن .</a:t>
            </a:r>
          </a:p>
          <a:p>
            <a:r>
              <a:rPr lang="ar-JO" dirty="0" smtClean="0"/>
              <a:t>فاهتموا بزراعة أشجار الزيتون .</a:t>
            </a:r>
          </a:p>
          <a:p>
            <a:r>
              <a:rPr lang="ar-JO" dirty="0" smtClean="0"/>
              <a:t>ولا تزال معاصر الزيتون الرومانية ماثلة للعيان في </a:t>
            </a:r>
            <a:r>
              <a:rPr lang="ar-JO" dirty="0"/>
              <a:t>وقتنا </a:t>
            </a:r>
            <a:r>
              <a:rPr lang="ar-JO" dirty="0" smtClean="0"/>
              <a:t>الحاضر .</a:t>
            </a:r>
          </a:p>
          <a:p>
            <a:r>
              <a:rPr lang="ar-JO" dirty="0" smtClean="0"/>
              <a:t>وبسسب </a:t>
            </a:r>
            <a:r>
              <a:rPr lang="ar-JO" dirty="0"/>
              <a:t>موقع </a:t>
            </a:r>
            <a:r>
              <a:rPr lang="ar-JO" dirty="0" smtClean="0"/>
              <a:t>الأردن في وسط العالم </a:t>
            </a:r>
            <a:r>
              <a:rPr lang="ar-JO" dirty="0"/>
              <a:t>القديم </a:t>
            </a:r>
            <a:r>
              <a:rPr lang="ar-JO" dirty="0" smtClean="0"/>
              <a:t>ازدهرت حركة التجارة بين مختلف المدن . 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JO" dirty="0" smtClean="0"/>
              <a:t>د- الاهتمام بالزراعة والتجارة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13271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5296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6634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ar-JO" dirty="0" smtClean="0"/>
          </a:p>
          <a:p>
            <a:r>
              <a:rPr lang="ar-JO" dirty="0" smtClean="0">
                <a:solidFill>
                  <a:srgbClr val="00B0F0"/>
                </a:solidFill>
              </a:rPr>
              <a:t>أصاب الرومان ضعفا في </a:t>
            </a:r>
            <a:r>
              <a:rPr lang="ar-JO" dirty="0">
                <a:solidFill>
                  <a:srgbClr val="00B0F0"/>
                </a:solidFill>
              </a:rPr>
              <a:t>أواخر القرن </a:t>
            </a:r>
            <a:r>
              <a:rPr lang="ar-JO" dirty="0" smtClean="0">
                <a:solidFill>
                  <a:srgbClr val="00B0F0"/>
                </a:solidFill>
              </a:rPr>
              <a:t>الرابع الميلادي </a:t>
            </a:r>
            <a:r>
              <a:rPr lang="ar-JO" dirty="0" smtClean="0"/>
              <a:t>!!</a:t>
            </a:r>
          </a:p>
          <a:p>
            <a:endParaRPr lang="ar-JO" dirty="0"/>
          </a:p>
          <a:p>
            <a:r>
              <a:rPr lang="ar-JO" sz="3000" dirty="0" smtClean="0"/>
              <a:t>1- بسبب اتساع مساحتها .</a:t>
            </a:r>
          </a:p>
          <a:p>
            <a:r>
              <a:rPr lang="ar-JO" sz="3000" dirty="0" smtClean="0"/>
              <a:t>2- كثرة الحروب التي أنهكتها </a:t>
            </a:r>
            <a:r>
              <a:rPr lang="ar-JO" sz="3000" dirty="0"/>
              <a:t>اقتصاديا </a:t>
            </a:r>
            <a:r>
              <a:rPr lang="ar-JO" sz="3000" dirty="0" smtClean="0"/>
              <a:t>.</a:t>
            </a:r>
          </a:p>
          <a:p>
            <a:r>
              <a:rPr lang="ar-JO" sz="3000" dirty="0" smtClean="0"/>
              <a:t>3- </a:t>
            </a:r>
            <a:r>
              <a:rPr lang="ar-JO" sz="3000" dirty="0"/>
              <a:t>وقد </a:t>
            </a:r>
            <a:r>
              <a:rPr lang="ar-JO" sz="3000" dirty="0" smtClean="0"/>
              <a:t>أدى ذلك الى </a:t>
            </a:r>
            <a:r>
              <a:rPr lang="ar-JO" sz="3000" dirty="0"/>
              <a:t>انقسامها </a:t>
            </a:r>
            <a:r>
              <a:rPr lang="ar-JO" sz="3000" dirty="0" smtClean="0"/>
              <a:t>عام 395 الى دولتين ، هما :  </a:t>
            </a:r>
          </a:p>
          <a:p>
            <a:r>
              <a:rPr lang="ar-JO" sz="3000" dirty="0" smtClean="0"/>
              <a:t>أ- الإمبراطورية الرومانية </a:t>
            </a:r>
            <a:r>
              <a:rPr lang="ar-JO" sz="3000" dirty="0"/>
              <a:t>الشرقية </a:t>
            </a:r>
            <a:r>
              <a:rPr lang="ar-JO" sz="3000" dirty="0" smtClean="0"/>
              <a:t>وعاصمتها بيزنطة .</a:t>
            </a:r>
          </a:p>
          <a:p>
            <a:r>
              <a:rPr lang="ar-JO" sz="3000" dirty="0" smtClean="0"/>
              <a:t>ب- الإمبراطورية الرومانية </a:t>
            </a:r>
            <a:r>
              <a:rPr lang="ar-JO" sz="3000" dirty="0"/>
              <a:t>الغربية </a:t>
            </a:r>
            <a:r>
              <a:rPr lang="ar-JO" sz="3000" dirty="0" smtClean="0"/>
              <a:t>وعاصمتها روما . </a:t>
            </a:r>
          </a:p>
          <a:p>
            <a:r>
              <a:rPr lang="ar-JO" sz="3000" dirty="0" smtClean="0"/>
              <a:t>4- ولذلك تراجعت </a:t>
            </a:r>
            <a:r>
              <a:rPr lang="ar-JO" sz="3000" dirty="0"/>
              <a:t>قوتها </a:t>
            </a:r>
            <a:r>
              <a:rPr lang="ar-JO" sz="3000" dirty="0" smtClean="0"/>
              <a:t>العسكرية ، وعجل هذا من نهاية حكمها في بلاد الشام على يد الجيوش الاسلامية في معركة اليرموك عام 15ه /636م .</a:t>
            </a:r>
            <a:endParaRPr lang="ar-JO" sz="3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>
                <a:solidFill>
                  <a:srgbClr val="C00000"/>
                </a:solidFill>
              </a:rPr>
              <a:t>إنهيار الإمبراطورية الرومانية</a:t>
            </a:r>
            <a:endParaRPr lang="ar-JO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01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ar-JO" sz="4000" dirty="0" smtClean="0"/>
              <a:t>تم الدرس الثالث بحمد الله عز وجل</a:t>
            </a:r>
            <a:endParaRPr lang="ar-JO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48127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خضعت بلاد الشام ومنها الأردن ، للحكم اليوناني بعد انتصار الإسكندر الأكبر </a:t>
            </a:r>
            <a:r>
              <a:rPr lang="ar-JO" dirty="0"/>
              <a:t>( المقدوني </a:t>
            </a:r>
            <a:r>
              <a:rPr lang="ar-JO" dirty="0" smtClean="0"/>
              <a:t>) على الفرس ، وطردهم نهائيا من بلاد الشام عام </a:t>
            </a:r>
            <a:r>
              <a:rPr lang="ar-JO" dirty="0"/>
              <a:t>332 ق.م </a:t>
            </a:r>
            <a:r>
              <a:rPr lang="ar-JO" dirty="0" smtClean="0"/>
              <a:t>باستثناء مملكة الأنباط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JO" dirty="0" smtClean="0"/>
              <a:t>أولاً : اليونان ( 332-64 </a:t>
            </a:r>
            <a:r>
              <a:rPr lang="ar-JO" dirty="0" smtClean="0">
                <a:effectLst/>
              </a:rPr>
              <a:t>ق</a:t>
            </a:r>
            <a:r>
              <a:rPr lang="ar-JO" dirty="0" smtClean="0"/>
              <a:t>.م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28330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pPr marL="109728" indent="0" algn="ctr">
              <a:buNone/>
            </a:pP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pPr algn="ctr"/>
            <a:r>
              <a:rPr lang="ar-JO" dirty="0"/>
              <a:t>من هو الإسكندر </a:t>
            </a:r>
            <a:r>
              <a:rPr lang="ar-JO" dirty="0" smtClean="0"/>
              <a:t>المقدوني ؟؟</a:t>
            </a:r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8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ar-JO" dirty="0" smtClean="0"/>
              <a:t>أشهر ملوك اليونان .</a:t>
            </a:r>
          </a:p>
          <a:p>
            <a:endParaRPr lang="ar-JO" dirty="0" smtClean="0"/>
          </a:p>
          <a:p>
            <a:r>
              <a:rPr lang="ar-JO" dirty="0" smtClean="0"/>
              <a:t>أسس أكبر إمبراطورية عرفها التاريخ </a:t>
            </a:r>
            <a:r>
              <a:rPr lang="ar-JO" dirty="0"/>
              <a:t>القديم </a:t>
            </a:r>
            <a:r>
              <a:rPr lang="ar-JO" dirty="0" smtClean="0"/>
              <a:t>.</a:t>
            </a:r>
          </a:p>
          <a:p>
            <a:endParaRPr lang="ar-JO" dirty="0" smtClean="0"/>
          </a:p>
          <a:p>
            <a:r>
              <a:rPr lang="ar-JO" dirty="0" smtClean="0"/>
              <a:t>تلميذ الفيلسوف اليوناني الشهير ( أرسطو ) .</a:t>
            </a:r>
          </a:p>
          <a:p>
            <a:endParaRPr lang="ar-JO" dirty="0" smtClean="0"/>
          </a:p>
          <a:p>
            <a:r>
              <a:rPr lang="ar-JO" dirty="0" smtClean="0"/>
              <a:t>وتوفي في أثناء </a:t>
            </a:r>
            <a:r>
              <a:rPr lang="ar-JO" dirty="0"/>
              <a:t>غزواته </a:t>
            </a:r>
            <a:r>
              <a:rPr lang="ar-JO" dirty="0" smtClean="0"/>
              <a:t>ولم </a:t>
            </a:r>
            <a:r>
              <a:rPr lang="ar-JO" dirty="0"/>
              <a:t>يبلغ </a:t>
            </a:r>
            <a:r>
              <a:rPr lang="ar-JO" dirty="0" smtClean="0"/>
              <a:t>35 من عمره 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هو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80364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49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ar-JO" dirty="0" smtClean="0"/>
              <a:t>ارسطو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56130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/>
          <a:lstStyle/>
          <a:p>
            <a:pPr algn="ctr"/>
            <a:r>
              <a:rPr lang="ar-JO" dirty="0" smtClean="0"/>
              <a:t>ما أثر موت </a:t>
            </a:r>
            <a:r>
              <a:rPr lang="ar-JO" dirty="0"/>
              <a:t>الإسكندر المقدوني </a:t>
            </a:r>
            <a:r>
              <a:rPr lang="ar-JO" dirty="0" smtClean="0"/>
              <a:t>على دولته ؟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40131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816</TotalTime>
  <Words>969</Words>
  <Application>Microsoft Office PowerPoint</Application>
  <PresentationFormat>عرض على الشاشة (3:4)‏</PresentationFormat>
  <Paragraphs>177</Paragraphs>
  <Slides>48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48</vt:i4>
      </vt:variant>
    </vt:vector>
  </HeadingPairs>
  <TitlesOfParts>
    <vt:vector size="49" baseType="lpstr">
      <vt:lpstr>Concourse</vt:lpstr>
      <vt:lpstr>الدرس الثالث </vt:lpstr>
      <vt:lpstr>ملاحظات </vt:lpstr>
      <vt:lpstr>عرض تقديمي في PowerPoint</vt:lpstr>
      <vt:lpstr>عرض تقديمي في PowerPoint</vt:lpstr>
      <vt:lpstr>أولاً : اليونان ( 332-64 ق.م )</vt:lpstr>
      <vt:lpstr>من هو الإسكندر المقدوني ؟؟</vt:lpstr>
      <vt:lpstr>هو</vt:lpstr>
      <vt:lpstr>ارسطو</vt:lpstr>
      <vt:lpstr>ما أثر موت الإسكندر المقدوني على دولته ؟</vt:lpstr>
      <vt:lpstr>عرض تقديمي في PowerPoint</vt:lpstr>
      <vt:lpstr>كيف أستفاد الأنباط من الصراع بين السلوقيين والبطالمة ؟</vt:lpstr>
      <vt:lpstr>عرض تقديمي في PowerPoint</vt:lpstr>
      <vt:lpstr>عرض تقديمي في PowerPoint</vt:lpstr>
      <vt:lpstr>عرض تقديمي في PowerPoint</vt:lpstr>
      <vt:lpstr>جرش</vt:lpstr>
      <vt:lpstr>جرش</vt:lpstr>
      <vt:lpstr>طبقة فحل</vt:lpstr>
      <vt:lpstr>طبقة فحل</vt:lpstr>
      <vt:lpstr>قصر العبد ( عراق الأمير ) </vt:lpstr>
      <vt:lpstr>اللغة </vt:lpstr>
      <vt:lpstr>الديانة </vt:lpstr>
      <vt:lpstr>العملة </vt:lpstr>
      <vt:lpstr>فكر</vt:lpstr>
      <vt:lpstr>الحضارة الهيلنستية </vt:lpstr>
      <vt:lpstr>انهيار الحضارة اليونانية </vt:lpstr>
      <vt:lpstr>ثانياً : الرومان ) 63 – 636م )</vt:lpstr>
      <vt:lpstr>القائد بومبي ؟؟</vt:lpstr>
      <vt:lpstr>عرض تقديمي في PowerPoint</vt:lpstr>
      <vt:lpstr>عرض تقديمي في PowerPoint</vt:lpstr>
      <vt:lpstr>أ- إعادة تعمير المدن اليونانية التي دمرتها الحرب</vt:lpstr>
      <vt:lpstr>حلف الديكابوليس</vt:lpstr>
      <vt:lpstr>مميزات مدن حلف الديكابوليس</vt:lpstr>
      <vt:lpstr>ب- اهتمام الرومان بطرق المواصلات في الأردن </vt:lpstr>
      <vt:lpstr>طريق تراجان</vt:lpstr>
      <vt:lpstr>ناقش</vt:lpstr>
      <vt:lpstr>كيف استعان الرومان بالقبائل العربية في جنوب بلاد الشام ؟؟</vt:lpstr>
      <vt:lpstr>ناقش</vt:lpstr>
      <vt:lpstr>ج-إنتشار الديانة المسيحية في الأردن  </vt:lpstr>
      <vt:lpstr>كنيسة الروم الأرثوذكس في مأدبا </vt:lpstr>
      <vt:lpstr>نشاط لا منهجي</vt:lpstr>
      <vt:lpstr>عرض تقديمي في PowerPoint</vt:lpstr>
      <vt:lpstr>خريطة الأراضي المقدسة</vt:lpstr>
      <vt:lpstr>عرض تقديمي في PowerPoint</vt:lpstr>
      <vt:lpstr>د- الاهتمام بالزراعة والتجارة</vt:lpstr>
      <vt:lpstr>عرض تقديمي في PowerPoint</vt:lpstr>
      <vt:lpstr>عرض تقديمي في PowerPoint</vt:lpstr>
      <vt:lpstr>إنهيار الإمبراطورية الرومانية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رابعاً : مملكة الأنباط </dc:title>
  <dc:creator>toshiba</dc:creator>
  <cp:lastModifiedBy>Windows User</cp:lastModifiedBy>
  <cp:revision>57</cp:revision>
  <dcterms:created xsi:type="dcterms:W3CDTF">2006-08-16T00:00:00Z</dcterms:created>
  <dcterms:modified xsi:type="dcterms:W3CDTF">2016-10-02T19:50:58Z</dcterms:modified>
</cp:coreProperties>
</file>