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2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1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r" rtl="1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r" rtl="1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r" rtl="1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r" rtl="1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>
                <a:latin typeface="Andalus" panose="02020603050405020304" pitchFamily="18" charset="-78"/>
                <a:cs typeface="Andalus" panose="02020603050405020304" pitchFamily="18" charset="-78"/>
              </a:rPr>
              <a:t>بسم الله الرحمن الرحيم</a:t>
            </a:r>
            <a:endParaRPr lang="ar-JO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JO" dirty="0" smtClean="0"/>
          </a:p>
          <a:p>
            <a:pPr marL="0" indent="0">
              <a:buNone/>
            </a:pPr>
            <a:endParaRPr lang="ar-JO" dirty="0"/>
          </a:p>
          <a:p>
            <a:pPr marL="0" indent="0">
              <a:buNone/>
            </a:pPr>
            <a:r>
              <a:rPr lang="ar-JO" dirty="0" smtClean="0"/>
              <a:t>                                     </a:t>
            </a:r>
            <a:endParaRPr lang="ar-JO" dirty="0"/>
          </a:p>
          <a:p>
            <a:pPr marL="0" indent="0">
              <a:buNone/>
            </a:pPr>
            <a:endParaRPr lang="ar-JO" dirty="0" smtClean="0"/>
          </a:p>
          <a:p>
            <a:pPr marL="0" indent="0">
              <a:buNone/>
            </a:pPr>
            <a:r>
              <a:rPr lang="ar-JO" dirty="0" smtClean="0"/>
              <a:t>                           </a:t>
            </a:r>
            <a:endParaRPr lang="ar-JO" dirty="0"/>
          </a:p>
        </p:txBody>
      </p:sp>
      <p:sp>
        <p:nvSpPr>
          <p:cNvPr id="4" name="Rectangle 3"/>
          <p:cNvSpPr/>
          <p:nvPr/>
        </p:nvSpPr>
        <p:spPr>
          <a:xfrm>
            <a:off x="3276600" y="2209800"/>
            <a:ext cx="2514600" cy="9144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200" dirty="0"/>
              <a:t>تابع للدرس الثاني </a:t>
            </a:r>
          </a:p>
        </p:txBody>
      </p:sp>
      <p:sp>
        <p:nvSpPr>
          <p:cNvPr id="5" name="Oval 4"/>
          <p:cNvSpPr/>
          <p:nvPr/>
        </p:nvSpPr>
        <p:spPr>
          <a:xfrm>
            <a:off x="2743200" y="3545114"/>
            <a:ext cx="3581400" cy="2362200"/>
          </a:xfrm>
          <a:prstGeom prst="ellips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JO" sz="3200" dirty="0"/>
              <a:t>الممالك العربية القديمة في الأردن</a:t>
            </a:r>
          </a:p>
        </p:txBody>
      </p:sp>
    </p:spTree>
    <p:extLst>
      <p:ext uri="{BB962C8B-B14F-4D97-AF65-F5344CB8AC3E}">
        <p14:creationId xmlns:p14="http://schemas.microsoft.com/office/powerpoint/2010/main" val="21815306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438400"/>
            <a:ext cx="8991600" cy="4191000"/>
          </a:xfrm>
        </p:spPr>
        <p:txBody>
          <a:bodyPr>
            <a:normAutofit/>
          </a:bodyPr>
          <a:lstStyle/>
          <a:p>
            <a:pPr algn="r"/>
            <a:r>
              <a:rPr lang="ar-JO" sz="3200" b="0" dirty="0">
                <a:solidFill>
                  <a:srgbClr val="002060"/>
                </a:solidFill>
              </a:rPr>
              <a:t>الموقع : الشمال الشرقي من </a:t>
            </a:r>
            <a:r>
              <a:rPr lang="ar-JO" sz="3200" b="0" dirty="0" smtClean="0">
                <a:solidFill>
                  <a:srgbClr val="002060"/>
                </a:solidFill>
              </a:rPr>
              <a:t>منطقة مؤاب .</a:t>
            </a:r>
          </a:p>
          <a:p>
            <a:pPr algn="r"/>
            <a:r>
              <a:rPr lang="ar-JO" sz="3200" b="0" dirty="0">
                <a:solidFill>
                  <a:srgbClr val="002060"/>
                </a:solidFill>
              </a:rPr>
              <a:t>النفوذ : من نهر </a:t>
            </a:r>
            <a:r>
              <a:rPr lang="ar-JO" sz="3200" b="0" dirty="0" smtClean="0">
                <a:solidFill>
                  <a:srgbClr val="002060"/>
                </a:solidFill>
              </a:rPr>
              <a:t>الزرقاء شمالاً حتى وادي الموجب جنوبا </a:t>
            </a:r>
          </a:p>
          <a:p>
            <a:pPr algn="r"/>
            <a:r>
              <a:rPr lang="ar-JO" sz="3200" b="0" dirty="0">
                <a:solidFill>
                  <a:srgbClr val="002060"/>
                </a:solidFill>
              </a:rPr>
              <a:t>العاصمة : جبل </a:t>
            </a:r>
            <a:r>
              <a:rPr lang="ar-JO" sz="3200" b="0" dirty="0" smtClean="0">
                <a:solidFill>
                  <a:srgbClr val="002060"/>
                </a:solidFill>
              </a:rPr>
              <a:t>القلعة في عمان .</a:t>
            </a:r>
          </a:p>
          <a:p>
            <a:pPr algn="r"/>
            <a:r>
              <a:rPr lang="ar-JO" sz="3200" b="0" dirty="0">
                <a:solidFill>
                  <a:srgbClr val="002060"/>
                </a:solidFill>
              </a:rPr>
              <a:t>التنقيبات الأثرية : كشفت في موقع «تل سيران» في حرم الجامعة الأردنية عن وجود كتابات عمونية محفورة على </a:t>
            </a:r>
            <a:r>
              <a:rPr lang="ar-JO" sz="3200" b="0" dirty="0" smtClean="0">
                <a:solidFill>
                  <a:srgbClr val="002060"/>
                </a:solidFill>
              </a:rPr>
              <a:t>قارورة برونزية تحكي أعمال أحد الملوك .</a:t>
            </a:r>
          </a:p>
          <a:p>
            <a:pPr algn="r"/>
            <a:endParaRPr lang="ar-JO" sz="32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371600"/>
          </a:xfrm>
        </p:spPr>
        <p:txBody>
          <a:bodyPr>
            <a:normAutofit fontScale="90000"/>
          </a:bodyPr>
          <a:lstStyle/>
          <a:p>
            <a:r>
              <a:rPr lang="ar-JO" dirty="0" smtClean="0"/>
              <a:t/>
            </a:r>
            <a:br>
              <a:rPr lang="ar-JO" dirty="0" smtClean="0"/>
            </a:br>
            <a:r>
              <a:rPr lang="ar-JO" dirty="0"/>
              <a:t/>
            </a:r>
            <a:br>
              <a:rPr lang="ar-JO" dirty="0"/>
            </a:br>
            <a:r>
              <a:rPr lang="ar-JO" dirty="0" smtClean="0"/>
              <a:t/>
            </a:r>
            <a:br>
              <a:rPr lang="ar-JO" dirty="0" smtClean="0"/>
            </a:br>
            <a:r>
              <a:rPr lang="ar-JO" dirty="0" smtClean="0"/>
              <a:t/>
            </a:r>
            <a:br>
              <a:rPr lang="ar-JO" dirty="0" smtClean="0"/>
            </a:br>
            <a:endParaRPr lang="ar-JO" dirty="0"/>
          </a:p>
        </p:txBody>
      </p:sp>
      <p:sp>
        <p:nvSpPr>
          <p:cNvPr id="4" name="Rectangle 3"/>
          <p:cNvSpPr/>
          <p:nvPr/>
        </p:nvSpPr>
        <p:spPr>
          <a:xfrm>
            <a:off x="2209800" y="228600"/>
            <a:ext cx="4724400" cy="990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600" dirty="0"/>
              <a:t>مملكة العمونيين 1500 ق.م</a:t>
            </a:r>
          </a:p>
        </p:txBody>
      </p:sp>
      <p:sp>
        <p:nvSpPr>
          <p:cNvPr id="5" name="Oval 4"/>
          <p:cNvSpPr/>
          <p:nvPr/>
        </p:nvSpPr>
        <p:spPr>
          <a:xfrm>
            <a:off x="3042557" y="1447800"/>
            <a:ext cx="2971800" cy="10668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2800" dirty="0" smtClean="0"/>
              <a:t>بطاقة تعريفية </a:t>
            </a:r>
            <a:endParaRPr lang="ar-JO" sz="2800" dirty="0"/>
          </a:p>
        </p:txBody>
      </p:sp>
    </p:spTree>
    <p:extLst>
      <p:ext uri="{BB962C8B-B14F-4D97-AF65-F5344CB8AC3E}">
        <p14:creationId xmlns:p14="http://schemas.microsoft.com/office/powerpoint/2010/main" val="2840910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6200" y="2209800"/>
            <a:ext cx="8839200" cy="5410200"/>
          </a:xfrm>
        </p:spPr>
        <p:txBody>
          <a:bodyPr>
            <a:normAutofit/>
          </a:bodyPr>
          <a:lstStyle/>
          <a:p>
            <a:r>
              <a:rPr lang="ar-JO" sz="3200" dirty="0" smtClean="0"/>
              <a:t>- الفخار:  أدوات صنعت بأشكال بدائية .</a:t>
            </a:r>
          </a:p>
          <a:p>
            <a:pPr marL="0" indent="0">
              <a:buNone/>
            </a:pPr>
            <a:r>
              <a:rPr lang="ar-JO" sz="3200" dirty="0" smtClean="0"/>
              <a:t> - البرونز : الخناجر ، رؤوس من السهام .</a:t>
            </a:r>
          </a:p>
          <a:p>
            <a:pPr marL="0" indent="0">
              <a:buNone/>
            </a:pPr>
            <a:r>
              <a:rPr lang="ar-JO" sz="3200" dirty="0" smtClean="0"/>
              <a:t> - الحديد والبرونز : أدوات زينة ، أساور ، الخلاخل ، الخواتم .</a:t>
            </a:r>
          </a:p>
          <a:p>
            <a:pPr marL="0" indent="0">
              <a:buNone/>
            </a:pPr>
            <a:r>
              <a:rPr lang="ar-JO" sz="3200" dirty="0"/>
              <a:t> </a:t>
            </a:r>
            <a:r>
              <a:rPr lang="ar-JO" sz="3200" dirty="0" smtClean="0"/>
              <a:t>- وجود </a:t>
            </a:r>
            <a:r>
              <a:rPr lang="ar-JO" sz="3200" dirty="0"/>
              <a:t>آثار أقدم </a:t>
            </a:r>
            <a:r>
              <a:rPr lang="ar-JO" sz="3200" dirty="0" smtClean="0"/>
              <a:t>أقدم انسان صانع للأدوات .</a:t>
            </a:r>
          </a:p>
          <a:p>
            <a:pPr marL="0" indent="0">
              <a:buNone/>
            </a:pPr>
            <a:r>
              <a:rPr lang="ar-JO" sz="3200" dirty="0"/>
              <a:t> - </a:t>
            </a:r>
            <a:r>
              <a:rPr lang="ar-JO" sz="3200" dirty="0" smtClean="0"/>
              <a:t>القدرة على اشعال النار .</a:t>
            </a:r>
          </a:p>
          <a:p>
            <a:pPr marL="0" indent="0">
              <a:buNone/>
            </a:pPr>
            <a:r>
              <a:rPr lang="ar-JO" sz="3200" dirty="0"/>
              <a:t> </a:t>
            </a:r>
            <a:r>
              <a:rPr lang="ar-JO" sz="3200" dirty="0" smtClean="0"/>
              <a:t>- اجراء أولى التجارب الزراعية .</a:t>
            </a:r>
            <a:endParaRPr lang="ar-JO" sz="3200" dirty="0"/>
          </a:p>
        </p:txBody>
      </p:sp>
      <p:sp>
        <p:nvSpPr>
          <p:cNvPr id="4" name="Rounded Rectangle 3"/>
          <p:cNvSpPr/>
          <p:nvPr/>
        </p:nvSpPr>
        <p:spPr>
          <a:xfrm>
            <a:off x="2327729" y="533400"/>
            <a:ext cx="4343400" cy="1066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600" dirty="0"/>
              <a:t>الأدوات المستخدمة والمكتشفات </a:t>
            </a:r>
          </a:p>
        </p:txBody>
      </p:sp>
      <p:sp>
        <p:nvSpPr>
          <p:cNvPr id="5" name="Down Arrow 4"/>
          <p:cNvSpPr/>
          <p:nvPr/>
        </p:nvSpPr>
        <p:spPr>
          <a:xfrm rot="18814048">
            <a:off x="2667000" y="1752600"/>
            <a:ext cx="484632" cy="978408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346420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ar-JO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FontTx/>
              <a:buChar char="-"/>
            </a:pPr>
            <a:r>
              <a:rPr lang="ar-JO" sz="2800" dirty="0" smtClean="0"/>
              <a:t>جاء العمونيون الى وادي عمان في منتصف الألف الثاني قبل الميلاد واطلقوا عليها اسم « ربة عمون » أي دار الملك .</a:t>
            </a:r>
          </a:p>
          <a:p>
            <a:pPr>
              <a:buFontTx/>
              <a:buChar char="-"/>
            </a:pPr>
            <a:endParaRPr lang="ar-JO" sz="2800" dirty="0" smtClean="0"/>
          </a:p>
          <a:p>
            <a:pPr marL="0" indent="0">
              <a:buNone/>
            </a:pPr>
            <a:r>
              <a:rPr lang="ar-JO" sz="2800" dirty="0" smtClean="0"/>
              <a:t> - تأثرت هذه الممالك الثلاث بالحضارات المجاورة ، مثل الحضارة المصرية القديمة والفينقية والكنعانية والبابلية .</a:t>
            </a:r>
          </a:p>
          <a:p>
            <a:pPr marL="0" indent="0">
              <a:buNone/>
            </a:pPr>
            <a:endParaRPr lang="ar-JO" sz="2800" dirty="0" smtClean="0"/>
          </a:p>
          <a:p>
            <a:pPr marL="0" indent="0">
              <a:buNone/>
            </a:pPr>
            <a:r>
              <a:rPr lang="ar-JO" sz="2800" smtClean="0"/>
              <a:t> - حاول الأدوميون والمؤابيون والعمونيون انشاء تحالف بينهم في الأردن ؛ لصد هجمات الأشوريين ، الا أن الأشوريين هزموهم في قرية يبنة ( جنوب غزة ) .</a:t>
            </a:r>
          </a:p>
          <a:p>
            <a:pPr marL="0" indent="0">
              <a:buNone/>
            </a:pPr>
            <a:r>
              <a:rPr lang="ar-JO" sz="2800" dirty="0" smtClean="0"/>
              <a:t> </a:t>
            </a:r>
            <a:endParaRPr lang="ar-JO" sz="2800" dirty="0"/>
          </a:p>
        </p:txBody>
      </p:sp>
      <p:sp>
        <p:nvSpPr>
          <p:cNvPr id="4" name="Oval 3"/>
          <p:cNvSpPr/>
          <p:nvPr/>
        </p:nvSpPr>
        <p:spPr>
          <a:xfrm>
            <a:off x="3254829" y="609600"/>
            <a:ext cx="2438400" cy="9144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600" dirty="0"/>
              <a:t>ملاحظات</a:t>
            </a:r>
          </a:p>
        </p:txBody>
      </p:sp>
    </p:spTree>
    <p:extLst>
      <p:ext uri="{BB962C8B-B14F-4D97-AF65-F5344CB8AC3E}">
        <p14:creationId xmlns:p14="http://schemas.microsoft.com/office/powerpoint/2010/main" val="689815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endParaRPr lang="ar-JO" sz="3200" dirty="0" smtClean="0"/>
          </a:p>
          <a:p>
            <a:r>
              <a:rPr lang="ar-JO" sz="3200" dirty="0"/>
              <a:t> أن الآراميين قدموا من شبه الجزيرة العربية في الألف الثالث قبل الميلاد – الألف الثاني </a:t>
            </a:r>
            <a:r>
              <a:rPr lang="ar-JO" sz="3200" dirty="0" smtClean="0"/>
              <a:t>قبل الميلاد   .</a:t>
            </a:r>
          </a:p>
          <a:p>
            <a:r>
              <a:rPr lang="ar-JO" sz="3200" dirty="0"/>
              <a:t>وهم من </a:t>
            </a:r>
            <a:r>
              <a:rPr lang="ar-JO" sz="3200" dirty="0" smtClean="0"/>
              <a:t>أوائل القبائل العربية السامية </a:t>
            </a:r>
            <a:r>
              <a:rPr lang="ar-JO" sz="3200" dirty="0"/>
              <a:t>التي </a:t>
            </a:r>
            <a:r>
              <a:rPr lang="ar-JO" sz="3200" dirty="0" smtClean="0"/>
              <a:t>استقرت في الأردن .</a:t>
            </a:r>
          </a:p>
          <a:p>
            <a:r>
              <a:rPr lang="ar-JO" sz="3200" dirty="0"/>
              <a:t>وعملوا بالتجارة ، وكانوا أدلاء </a:t>
            </a:r>
            <a:r>
              <a:rPr lang="ar-JO" sz="3200" dirty="0" smtClean="0"/>
              <a:t>للقوافل العابرة للصحراء .</a:t>
            </a:r>
          </a:p>
          <a:p>
            <a:r>
              <a:rPr lang="ar-JO" sz="3200" dirty="0"/>
              <a:t>ارجع للكتاب صفحة 19 واستخرج سبب انتهاء دورهم السياسي في </a:t>
            </a:r>
            <a:r>
              <a:rPr lang="ar-JO" sz="3200" dirty="0" smtClean="0"/>
              <a:t>المنطقة .</a:t>
            </a:r>
          </a:p>
          <a:p>
            <a:endParaRPr lang="ar-JO" sz="3200" dirty="0"/>
          </a:p>
        </p:txBody>
      </p:sp>
      <p:sp>
        <p:nvSpPr>
          <p:cNvPr id="6" name="Oval 5"/>
          <p:cNvSpPr/>
          <p:nvPr/>
        </p:nvSpPr>
        <p:spPr>
          <a:xfrm>
            <a:off x="2971800" y="876300"/>
            <a:ext cx="3048000" cy="68580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600" dirty="0" smtClean="0"/>
              <a:t>هل تعلم</a:t>
            </a:r>
            <a:endParaRPr lang="ar-JO" sz="3600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4953000" y="12192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86007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ar-JO" dirty="0" smtClean="0"/>
              <a:t>تأمل الخريطة الآتية واستخرج : </a:t>
            </a:r>
          </a:p>
          <a:p>
            <a:endParaRPr lang="ar-JO" dirty="0"/>
          </a:p>
          <a:p>
            <a:endParaRPr lang="ar-JO" dirty="0" smtClean="0"/>
          </a:p>
          <a:p>
            <a:r>
              <a:rPr lang="ar-JO" dirty="0" smtClean="0"/>
              <a:t>1- </a:t>
            </a:r>
            <a:r>
              <a:rPr lang="ar-JO" dirty="0"/>
              <a:t>أماكن تواجد الممالك </a:t>
            </a:r>
            <a:r>
              <a:rPr lang="ar-JO" dirty="0" smtClean="0"/>
              <a:t>القديمة في الأردن .</a:t>
            </a:r>
          </a:p>
          <a:p>
            <a:r>
              <a:rPr lang="ar-JO" dirty="0"/>
              <a:t>2- الحضارات المجاورة </a:t>
            </a:r>
            <a:r>
              <a:rPr lang="ar-JO" dirty="0" smtClean="0"/>
              <a:t>لمنطقة الأردن .</a:t>
            </a:r>
            <a:endParaRPr lang="ar-JO" dirty="0"/>
          </a:p>
        </p:txBody>
      </p:sp>
      <p:sp>
        <p:nvSpPr>
          <p:cNvPr id="4" name="Rectangle 3"/>
          <p:cNvSpPr/>
          <p:nvPr/>
        </p:nvSpPr>
        <p:spPr>
          <a:xfrm>
            <a:off x="3429000" y="1008743"/>
            <a:ext cx="24384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600" dirty="0" smtClean="0"/>
              <a:t>نشاط</a:t>
            </a:r>
            <a:endParaRPr lang="ar-JO" sz="3600" dirty="0"/>
          </a:p>
        </p:txBody>
      </p:sp>
    </p:spTree>
    <p:extLst>
      <p:ext uri="{BB962C8B-B14F-4D97-AF65-F5344CB8AC3E}">
        <p14:creationId xmlns:p14="http://schemas.microsoft.com/office/powerpoint/2010/main" val="30198526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endParaRPr lang="ar-JO" dirty="0" smtClean="0"/>
          </a:p>
        </p:txBody>
      </p:sp>
      <p:sp>
        <p:nvSpPr>
          <p:cNvPr id="4" name="Rectangle 3"/>
          <p:cNvSpPr/>
          <p:nvPr/>
        </p:nvSpPr>
        <p:spPr>
          <a:xfrm>
            <a:off x="1905000" y="399143"/>
            <a:ext cx="60960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600" dirty="0" smtClean="0"/>
              <a:t>خريطة </a:t>
            </a:r>
            <a:r>
              <a:rPr lang="ar-JO" sz="3600" dirty="0"/>
              <a:t>الحضارات </a:t>
            </a:r>
            <a:r>
              <a:rPr lang="ar-JO" sz="3600" dirty="0" smtClean="0"/>
              <a:t>القديمة في الأردن</a:t>
            </a:r>
            <a:endParaRPr lang="ar-JO" sz="3600" dirty="0"/>
          </a:p>
        </p:txBody>
      </p:sp>
    </p:spTree>
    <p:extLst>
      <p:ext uri="{BB962C8B-B14F-4D97-AF65-F5344CB8AC3E}">
        <p14:creationId xmlns:p14="http://schemas.microsoft.com/office/powerpoint/2010/main" val="3283806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ar-JO" dirty="0" smtClean="0"/>
          </a:p>
          <a:p>
            <a:endParaRPr lang="ar-JO" dirty="0"/>
          </a:p>
          <a:p>
            <a:r>
              <a:rPr lang="ar-JO" dirty="0" smtClean="0"/>
              <a:t>ارسم </a:t>
            </a:r>
            <a:r>
              <a:rPr lang="ar-JO" dirty="0"/>
              <a:t>خطاً زمنيا للحضارات </a:t>
            </a:r>
            <a:r>
              <a:rPr lang="ar-JO" dirty="0" smtClean="0"/>
              <a:t>القديمة في الأردن 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76600" y="990600"/>
            <a:ext cx="24384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3600" dirty="0" smtClean="0"/>
              <a:t>نشاط بيتي</a:t>
            </a:r>
            <a:endParaRPr lang="ar-JO" sz="3600" dirty="0"/>
          </a:p>
        </p:txBody>
      </p:sp>
      <p:cxnSp>
        <p:nvCxnSpPr>
          <p:cNvPr id="6" name="Elbow Connector 5"/>
          <p:cNvCxnSpPr/>
          <p:nvPr/>
        </p:nvCxnSpPr>
        <p:spPr>
          <a:xfrm>
            <a:off x="4343400" y="1143000"/>
            <a:ext cx="1828800" cy="12192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8816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ar-JO" sz="4000" dirty="0" smtClean="0"/>
              <a:t>تم بحمد الله</a:t>
            </a:r>
            <a:endParaRPr lang="ar-JO" sz="4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76200"/>
          </a:xfrm>
        </p:spPr>
        <p:txBody>
          <a:bodyPr>
            <a:normAutofit fontScale="90000"/>
          </a:bodyPr>
          <a:lstStyle/>
          <a:p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438379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113</TotalTime>
  <Words>291</Words>
  <Application>Microsoft Office PowerPoint</Application>
  <PresentationFormat>On-screen Show (4:3)</PresentationFormat>
  <Paragraphs>47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بسم الله الرحمن الرحيم</vt:lpstr>
      <vt:lpstr> 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مملكة العمونيين 1500 ق.م </dc:title>
  <dc:creator>toshiba</dc:creator>
  <cp:lastModifiedBy>n0ak95</cp:lastModifiedBy>
  <cp:revision>12</cp:revision>
  <dcterms:created xsi:type="dcterms:W3CDTF">2006-08-16T00:00:00Z</dcterms:created>
  <dcterms:modified xsi:type="dcterms:W3CDTF">2016-09-16T21:13:11Z</dcterms:modified>
</cp:coreProperties>
</file>