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118782-403A-4E82-88DB-D7FD1EB07455}" type="datetimeFigureOut">
              <a:rPr lang="en-US" smtClean="0"/>
              <a:pPr/>
              <a:t>9/25/2014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10077E-885A-4D84-811F-A04F89CED4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3789040"/>
            <a:ext cx="68580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ar-JO" b="1" dirty="0" smtClean="0">
                <a:solidFill>
                  <a:srgbClr val="0070C0"/>
                </a:solidFill>
              </a:rPr>
              <a:t>الوحدة الأولى</a:t>
            </a:r>
            <a:br>
              <a:rPr lang="ar-JO" b="1" dirty="0" smtClean="0">
                <a:solidFill>
                  <a:srgbClr val="0070C0"/>
                </a:solidFill>
              </a:rPr>
            </a:br>
            <a:r>
              <a:rPr lang="ar-JO" b="1" dirty="0" smtClean="0">
                <a:solidFill>
                  <a:srgbClr val="0070C0"/>
                </a:solidFill>
              </a:rPr>
              <a:t>الدرس </a:t>
            </a:r>
            <a:r>
              <a:rPr lang="ar-JO" b="1" dirty="0" smtClean="0">
                <a:solidFill>
                  <a:srgbClr val="0070C0"/>
                </a:solidFill>
              </a:rPr>
              <a:t>الخامس</a:t>
            </a:r>
            <a:r>
              <a:rPr lang="ar-JO" b="1" dirty="0" smtClean="0">
                <a:solidFill>
                  <a:srgbClr val="0070C0"/>
                </a:solidFill>
              </a:rPr>
              <a:t>: الفيروسات</a:t>
            </a:r>
            <a:br>
              <a:rPr lang="ar-JO" b="1" dirty="0" smtClean="0">
                <a:solidFill>
                  <a:srgbClr val="0070C0"/>
                </a:solidFill>
              </a:rPr>
            </a:br>
            <a:r>
              <a:rPr lang="ar-JO" b="1" dirty="0" smtClean="0">
                <a:solidFill>
                  <a:srgbClr val="0070C0"/>
                </a:solidFill>
              </a:rPr>
              <a:t/>
            </a:r>
            <a:br>
              <a:rPr lang="ar-JO" b="1" dirty="0" smtClean="0">
                <a:solidFill>
                  <a:srgbClr val="0070C0"/>
                </a:solidFill>
              </a:rPr>
            </a:b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2800" b="1" dirty="0" smtClean="0">
                <a:solidFill>
                  <a:srgbClr val="00B0F0"/>
                </a:solidFill>
              </a:rPr>
              <a:t>حاسوب</a:t>
            </a:r>
            <a:endParaRPr lang="en-US" sz="2800" b="1" dirty="0">
              <a:solidFill>
                <a:srgbClr val="00B0F0"/>
              </a:solidFill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332656"/>
            <a:ext cx="3528392" cy="3115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882352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2060"/>
                </a:solidFill>
              </a:rPr>
              <a:t>أولاً: مفهوم </a:t>
            </a:r>
            <a:r>
              <a:rPr lang="ar-JO" dirty="0" smtClean="0">
                <a:solidFill>
                  <a:srgbClr val="002060"/>
                </a:solidFill>
              </a:rPr>
              <a:t>الفيروس.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489720"/>
          </a:xfrm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r">
              <a:buNone/>
            </a:pPr>
            <a:r>
              <a:rPr lang="ar-JO" sz="2800" dirty="0" smtClean="0"/>
              <a:t>هو برنامج حاسوبي يتم </a:t>
            </a:r>
            <a:r>
              <a:rPr lang="ar-JO" sz="2800" dirty="0" smtClean="0"/>
              <a:t>إعداده </a:t>
            </a:r>
            <a:r>
              <a:rPr lang="ar-JO" sz="2800" dirty="0" smtClean="0"/>
              <a:t>بهدف </a:t>
            </a:r>
            <a:r>
              <a:rPr lang="ar-JO" sz="2800" dirty="0" smtClean="0"/>
              <a:t>إحداث أضرار </a:t>
            </a:r>
            <a:r>
              <a:rPr lang="ar-JO" sz="2800" dirty="0" smtClean="0"/>
              <a:t>بمكونات الحاسوب </a:t>
            </a:r>
            <a:r>
              <a:rPr lang="en-US" sz="2800" dirty="0" smtClean="0"/>
              <a:t> </a:t>
            </a:r>
            <a:r>
              <a:rPr lang="ar-JO" sz="2800" dirty="0" smtClean="0"/>
              <a:t>،</a:t>
            </a:r>
            <a:r>
              <a:rPr lang="en-US" sz="2800" dirty="0" smtClean="0"/>
              <a:t> </a:t>
            </a:r>
            <a:r>
              <a:rPr lang="ar-JO" sz="2800" dirty="0" smtClean="0"/>
              <a:t>المادية والبرمجيات </a:t>
            </a:r>
            <a:r>
              <a:rPr lang="ar-JO" sz="2800" dirty="0" smtClean="0"/>
              <a:t>دون علم المستخدم</a:t>
            </a:r>
            <a:endParaRPr lang="en-US" sz="2800" dirty="0" smtClean="0"/>
          </a:p>
          <a:p>
            <a:pPr algn="r">
              <a:buNone/>
            </a:pPr>
            <a:r>
              <a:rPr lang="ar-JO" sz="2800" dirty="0" smtClean="0"/>
              <a:t>مما يؤدي </a:t>
            </a:r>
            <a:r>
              <a:rPr lang="ar-JO" sz="2800" dirty="0" smtClean="0"/>
              <a:t>إلى </a:t>
            </a:r>
            <a:r>
              <a:rPr lang="ar-JO" sz="2800" dirty="0" smtClean="0"/>
              <a:t>تغير طريقة عمل الحاسوب, </a:t>
            </a:r>
            <a:r>
              <a:rPr lang="ar-JO" sz="2800" dirty="0" smtClean="0"/>
              <a:t>أو تعطله.</a:t>
            </a:r>
            <a:endParaRPr lang="en-US" sz="2800" dirty="0" smtClean="0"/>
          </a:p>
          <a:p>
            <a:pPr algn="r">
              <a:buNone/>
            </a:pPr>
            <a:endParaRPr lang="en-US" sz="2800" dirty="0"/>
          </a:p>
        </p:txBody>
      </p:sp>
      <p:pic>
        <p:nvPicPr>
          <p:cNvPr id="4" name="Picture 3" descr="سسسس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31840" y="3140968"/>
            <a:ext cx="3860223" cy="2880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64704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2060"/>
                </a:solidFill>
              </a:rPr>
              <a:t>ثانيا: أعراض </a:t>
            </a:r>
            <a:r>
              <a:rPr lang="ar-JO" dirty="0" smtClean="0">
                <a:solidFill>
                  <a:srgbClr val="002060"/>
                </a:solidFill>
              </a:rPr>
              <a:t>وجود فيروس داخل </a:t>
            </a:r>
            <a:r>
              <a:rPr lang="ar-JO" dirty="0" smtClean="0">
                <a:solidFill>
                  <a:srgbClr val="002060"/>
                </a:solidFill>
              </a:rPr>
              <a:t>الحاسوب</a:t>
            </a:r>
            <a:r>
              <a:rPr lang="ar-JO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779912" y="2924944"/>
            <a:ext cx="1800200" cy="1728192"/>
          </a:xfrm>
          <a:prstGeom prst="ellipse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dirty="0" smtClean="0">
                <a:solidFill>
                  <a:srgbClr val="002060"/>
                </a:solidFill>
              </a:rPr>
              <a:t>أعراض وجود فيروس داخل الحاسوب</a:t>
            </a:r>
            <a:endParaRPr lang="en-US" sz="2000" dirty="0"/>
          </a:p>
        </p:txBody>
      </p:sp>
      <p:sp>
        <p:nvSpPr>
          <p:cNvPr id="28" name="Oval 27"/>
          <p:cNvSpPr/>
          <p:nvPr/>
        </p:nvSpPr>
        <p:spPr>
          <a:xfrm>
            <a:off x="3779912" y="764704"/>
            <a:ext cx="1728192" cy="1656184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زيادة الوقت الذي تستغرقه بعض عمليات الحاسوب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940152" y="2276872"/>
            <a:ext cx="1800200" cy="1872208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000" b="1" dirty="0" smtClean="0">
                <a:solidFill>
                  <a:schemeClr val="tx1"/>
                </a:solidFill>
              </a:rPr>
              <a:t>ظهور رسائل غير متوقعة من نظام التشغيل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547664" y="2204864"/>
            <a:ext cx="1872208" cy="18002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انخفاض السعة التخزينية لكل من الأقراص الذاكرة و الذاكرة الرئيسة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5292080" y="4653136"/>
            <a:ext cx="1800200" cy="172819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تغير أحجام بعض البرامج و الملفات, و اختفاؤها </a:t>
            </a:r>
            <a:r>
              <a:rPr lang="ar-JO" b="1" dirty="0" smtClean="0">
                <a:solidFill>
                  <a:schemeClr val="tx1"/>
                </a:solidFill>
              </a:rPr>
              <a:t>أحيانا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2195736" y="4581128"/>
            <a:ext cx="1728192" cy="172819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تعطل بعض البرامج وعدم استجابتها للضغط عل لوحة المفاتيح و الفأرة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 rot="20501464">
            <a:off x="5578163" y="3184760"/>
            <a:ext cx="360040" cy="504056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16020141">
            <a:off x="4509561" y="2434549"/>
            <a:ext cx="360040" cy="504056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12255759">
            <a:off x="3435527" y="3120672"/>
            <a:ext cx="360040" cy="504056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2758947">
            <a:off x="5274376" y="4417662"/>
            <a:ext cx="360040" cy="504056"/>
          </a:xfrm>
          <a:prstGeom prst="rightArrow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ight Arrow 39"/>
          <p:cNvSpPr/>
          <p:nvPr/>
        </p:nvSpPr>
        <p:spPr>
          <a:xfrm rot="8073628">
            <a:off x="3689753" y="4346173"/>
            <a:ext cx="360040" cy="504056"/>
          </a:xfrm>
          <a:prstGeom prst="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 descr="ءءءء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0"/>
            <a:ext cx="1080120" cy="10855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70C0"/>
                </a:solidFill>
              </a:rPr>
              <a:t>ثالثاً: طرق </a:t>
            </a:r>
            <a:r>
              <a:rPr lang="ar-JO" dirty="0" smtClean="0">
                <a:solidFill>
                  <a:srgbClr val="0070C0"/>
                </a:solidFill>
              </a:rPr>
              <a:t>انتقال الفيروسات بين الحواسيب.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25624"/>
          </a:xfrm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r">
              <a:buNone/>
            </a:pPr>
            <a:r>
              <a:rPr lang="ar-JO" sz="3200" dirty="0" smtClean="0">
                <a:solidFill>
                  <a:srgbClr val="00B0F0"/>
                </a:solidFill>
              </a:rPr>
              <a:t>1-استخدام أقراص تخزين مصابة بالفيروس.</a:t>
            </a:r>
            <a:endParaRPr lang="en-US" sz="32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844824"/>
            <a:ext cx="8208912" cy="95410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ar-JO" sz="2800" dirty="0" smtClean="0">
                <a:solidFill>
                  <a:srgbClr val="00B0F0"/>
                </a:solidFill>
              </a:rPr>
              <a:t>2-الاتصال بحواسيب أخرى مصابة بفيروسات من خلال شبكات الحاسوب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07704" y="3645024"/>
            <a:ext cx="5616624" cy="1728192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b="1" dirty="0" smtClean="0">
                <a:solidFill>
                  <a:srgbClr val="FF0000"/>
                </a:solidFill>
              </a:rPr>
              <a:t>virus</a:t>
            </a:r>
            <a:endParaRPr lang="en-US" sz="1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70C0"/>
                </a:solidFill>
              </a:rPr>
              <a:t>رابعاً: مبدأ </a:t>
            </a:r>
            <a:r>
              <a:rPr lang="ar-JO" dirty="0" smtClean="0">
                <a:solidFill>
                  <a:srgbClr val="0070C0"/>
                </a:solidFill>
              </a:rPr>
              <a:t>عمل الفيروس.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3145904"/>
          </a:xfrm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ar-JO" sz="2800" dirty="0" smtClean="0">
                <a:solidFill>
                  <a:srgbClr val="0070C0"/>
                </a:solidFill>
              </a:rPr>
              <a:t>إن </a:t>
            </a:r>
            <a:r>
              <a:rPr lang="ar-JO" sz="2800" dirty="0" smtClean="0">
                <a:solidFill>
                  <a:srgbClr val="0070C0"/>
                </a:solidFill>
              </a:rPr>
              <a:t>للفيروسات القدرة على نسخ نفسها والانتقال </a:t>
            </a:r>
            <a:r>
              <a:rPr lang="ar-JO" sz="2800" dirty="0" smtClean="0">
                <a:solidFill>
                  <a:srgbClr val="0070C0"/>
                </a:solidFill>
              </a:rPr>
              <a:t>ذاتياً </a:t>
            </a:r>
            <a:r>
              <a:rPr lang="ar-JO" sz="2800" dirty="0" smtClean="0">
                <a:solidFill>
                  <a:srgbClr val="0070C0"/>
                </a:solidFill>
              </a:rPr>
              <a:t>من حاسوب </a:t>
            </a:r>
            <a:r>
              <a:rPr lang="ar-JO" sz="2800" dirty="0" smtClean="0">
                <a:solidFill>
                  <a:srgbClr val="0070C0"/>
                </a:solidFill>
              </a:rPr>
              <a:t>إلى </a:t>
            </a:r>
            <a:r>
              <a:rPr lang="ar-JO" sz="2800" dirty="0" smtClean="0">
                <a:solidFill>
                  <a:srgbClr val="0070C0"/>
                </a:solidFill>
              </a:rPr>
              <a:t>آخر</a:t>
            </a:r>
            <a:r>
              <a:rPr lang="ar-JO" sz="2800" dirty="0" smtClean="0">
                <a:solidFill>
                  <a:srgbClr val="0070C0"/>
                </a:solidFill>
              </a:rPr>
              <a:t>، كما </a:t>
            </a:r>
            <a:r>
              <a:rPr lang="ar-JO" sz="2800" dirty="0" smtClean="0">
                <a:solidFill>
                  <a:srgbClr val="0070C0"/>
                </a:solidFill>
              </a:rPr>
              <a:t>أن لها القدرة على تغيير البرامج الموجودة بالحاسوب المصاب </a:t>
            </a:r>
            <a:r>
              <a:rPr lang="ar-JO" sz="2800" dirty="0" smtClean="0">
                <a:solidFill>
                  <a:srgbClr val="0070C0"/>
                </a:solidFill>
              </a:rPr>
              <a:t>وإحداث </a:t>
            </a:r>
            <a:r>
              <a:rPr lang="ar-JO" sz="2800" dirty="0" smtClean="0">
                <a:solidFill>
                  <a:srgbClr val="0070C0"/>
                </a:solidFill>
              </a:rPr>
              <a:t>خلل فيها</a:t>
            </a:r>
            <a:r>
              <a:rPr lang="ar-JO" sz="2800" dirty="0" smtClean="0">
                <a:solidFill>
                  <a:srgbClr val="0070C0"/>
                </a:solidFill>
              </a:rPr>
              <a:t>، مما </a:t>
            </a:r>
            <a:r>
              <a:rPr lang="ar-JO" sz="2800" dirty="0" smtClean="0">
                <a:solidFill>
                  <a:srgbClr val="0070C0"/>
                </a:solidFill>
              </a:rPr>
              <a:t>يجعلها غير قادرة على أداء وظيفتها</a:t>
            </a:r>
            <a:r>
              <a:rPr lang="ar-JO" sz="2800" dirty="0" smtClean="0">
                <a:solidFill>
                  <a:srgbClr val="0070C0"/>
                </a:solidFill>
              </a:rPr>
              <a:t>، وقد </a:t>
            </a:r>
            <a:r>
              <a:rPr lang="ar-JO" sz="2800" dirty="0" smtClean="0">
                <a:solidFill>
                  <a:srgbClr val="0070C0"/>
                </a:solidFill>
              </a:rPr>
              <a:t>يصل الأمر </a:t>
            </a:r>
            <a:r>
              <a:rPr lang="ar-JO" sz="2800" dirty="0" smtClean="0">
                <a:solidFill>
                  <a:srgbClr val="0070C0"/>
                </a:solidFill>
              </a:rPr>
              <a:t>إلى </a:t>
            </a:r>
            <a:r>
              <a:rPr lang="ar-JO" sz="2800" dirty="0" smtClean="0">
                <a:solidFill>
                  <a:srgbClr val="0070C0"/>
                </a:solidFill>
              </a:rPr>
              <a:t>حذفها </a:t>
            </a:r>
            <a:r>
              <a:rPr lang="ar-JO" sz="2800" dirty="0" smtClean="0">
                <a:solidFill>
                  <a:srgbClr val="0070C0"/>
                </a:solidFill>
              </a:rPr>
              <a:t>كاملة. وعادة </a:t>
            </a:r>
            <a:r>
              <a:rPr lang="ar-JO" sz="2800" dirty="0" smtClean="0">
                <a:solidFill>
                  <a:srgbClr val="0070C0"/>
                </a:solidFill>
              </a:rPr>
              <a:t>ما ينشط الفايروس عند محاولة تشغيل البرنامج </a:t>
            </a:r>
            <a:r>
              <a:rPr lang="ar-JO" sz="2800" dirty="0" smtClean="0">
                <a:solidFill>
                  <a:srgbClr val="0070C0"/>
                </a:solidFill>
              </a:rPr>
              <a:t>به، كما </a:t>
            </a:r>
            <a:r>
              <a:rPr lang="ar-JO" sz="2800" dirty="0" smtClean="0">
                <a:solidFill>
                  <a:srgbClr val="0070C0"/>
                </a:solidFill>
              </a:rPr>
              <a:t>يستطيع الفايروس أن يختفي داخل الحاسوب لفترة من الزمن</a:t>
            </a:r>
            <a:r>
              <a:rPr lang="ar-JO" sz="2800" dirty="0" smtClean="0">
                <a:solidFill>
                  <a:srgbClr val="0070C0"/>
                </a:solidFill>
              </a:rPr>
              <a:t>، ثم </a:t>
            </a:r>
            <a:r>
              <a:rPr lang="ar-JO" sz="2800" dirty="0" smtClean="0">
                <a:solidFill>
                  <a:srgbClr val="0070C0"/>
                </a:solidFill>
              </a:rPr>
              <a:t>يبدأ العمل بعد انقضاء الفترة الزمنية المحددة في برمجته.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4653136"/>
            <a:ext cx="2667000" cy="16287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r"/>
            <a:r>
              <a:rPr lang="ar-JO" dirty="0" smtClean="0">
                <a:solidFill>
                  <a:srgbClr val="0070C0"/>
                </a:solidFill>
              </a:rPr>
              <a:t>خامساً: طرائق </a:t>
            </a:r>
            <a:r>
              <a:rPr lang="ar-JO" dirty="0" smtClean="0">
                <a:solidFill>
                  <a:srgbClr val="0070C0"/>
                </a:solidFill>
              </a:rPr>
              <a:t>الوقاية من الفيروسات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35896" y="1484784"/>
            <a:ext cx="2016224" cy="122413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طرائق الوقاية من الفيروسات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2924944"/>
            <a:ext cx="7992888" cy="108012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b="1" dirty="0" smtClean="0">
                <a:solidFill>
                  <a:schemeClr val="tx1"/>
                </a:solidFill>
              </a:rPr>
              <a:t>استعمال برامج مضادة للفيروسات و تحديثها باستمرار مثل: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228184" y="3789040"/>
            <a:ext cx="1512168" cy="158417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NOD32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antivirus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851920" y="3789040"/>
            <a:ext cx="1512168" cy="158417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Norton Antivirus</a:t>
            </a:r>
          </a:p>
        </p:txBody>
      </p:sp>
      <p:sp>
        <p:nvSpPr>
          <p:cNvPr id="11" name="Oval 10"/>
          <p:cNvSpPr/>
          <p:nvPr/>
        </p:nvSpPr>
        <p:spPr>
          <a:xfrm>
            <a:off x="1475656" y="3789040"/>
            <a:ext cx="1512168" cy="158417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McAfee </a:t>
            </a:r>
            <a:r>
              <a:rPr lang="en-US" dirty="0" smtClean="0">
                <a:solidFill>
                  <a:schemeClr val="tx1"/>
                </a:solidFill>
              </a:rPr>
              <a:t>virus Scan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11560" y="476672"/>
            <a:ext cx="7992888" cy="10801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عدم استعمال أقراص تخزين دون التأكد من خلوها من الفيروسات, و يتم ذلك بفحصها باستخدام البرامج المضادة للفيروسات.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2132856"/>
            <a:ext cx="7992888" cy="108012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عدم فتح رسالة الكترونية مجهولة المصصدر دون التأكد من خلوها من الفيروسات, و ذلك بفحصها من خلال برامج المضادة للفيروسات.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3933056"/>
            <a:ext cx="7992888" cy="108012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b="1" dirty="0" smtClean="0">
                <a:solidFill>
                  <a:schemeClr val="tx1"/>
                </a:solidFill>
              </a:rPr>
              <a:t>تخزين نسخة احتياطية من البيانات الهامة على أقراص تخزين خارجية, لاعادة تخزينها على الحاسوب في حال أحدثت الفيروسات تخريبا في هذه البينات.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908720"/>
            <a:ext cx="6912768" cy="2831544"/>
          </a:xfrm>
          <a:prstGeom prst="rect">
            <a:avLst/>
          </a:prstGeom>
          <a:solidFill>
            <a:srgbClr val="0070C0"/>
          </a:solidFill>
          <a:ln w="5715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JO" sz="13800" dirty="0" smtClean="0">
                <a:solidFill>
                  <a:srgbClr val="00B050"/>
                </a:solidFill>
              </a:rPr>
              <a:t>انتهى</a:t>
            </a:r>
          </a:p>
          <a:p>
            <a:pPr algn="ctr"/>
            <a:r>
              <a:rPr lang="ar-JO" sz="4000" dirty="0" smtClean="0">
                <a:solidFill>
                  <a:srgbClr val="00B050"/>
                </a:solidFill>
              </a:rPr>
              <a:t>إعداد الطالب باسل عمران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95</TotalTime>
  <Words>294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الوحدة الأولى الدرس الخامس: الفيروسات  </vt:lpstr>
      <vt:lpstr>أولاً: مفهوم الفيروس.</vt:lpstr>
      <vt:lpstr>ثانيا: أعراض وجود فيروس داخل الحاسوب.</vt:lpstr>
      <vt:lpstr>ثالثاً: طرق انتقال الفيروسات بين الحواسيب.</vt:lpstr>
      <vt:lpstr>رابعاً: مبدأ عمل الفيروس.</vt:lpstr>
      <vt:lpstr>خامساً: طرائق الوقاية من الفيروسات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الخامس:الفيروسات</dc:title>
  <dc:creator>DELL</dc:creator>
  <cp:lastModifiedBy>S4C</cp:lastModifiedBy>
  <cp:revision>3</cp:revision>
  <dcterms:created xsi:type="dcterms:W3CDTF">2014-09-25T16:08:43Z</dcterms:created>
  <dcterms:modified xsi:type="dcterms:W3CDTF">2014-09-25T19:54:39Z</dcterms:modified>
</cp:coreProperties>
</file>